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745" r:id="rId2"/>
    <p:sldId id="608" r:id="rId3"/>
    <p:sldId id="748" r:id="rId4"/>
    <p:sldId id="747" r:id="rId5"/>
    <p:sldId id="749" r:id="rId6"/>
    <p:sldId id="750" r:id="rId7"/>
    <p:sldId id="761" r:id="rId8"/>
    <p:sldId id="762" r:id="rId9"/>
    <p:sldId id="763" r:id="rId10"/>
    <p:sldId id="764" r:id="rId11"/>
    <p:sldId id="765" r:id="rId12"/>
    <p:sldId id="773" r:id="rId13"/>
    <p:sldId id="774" r:id="rId14"/>
    <p:sldId id="775" r:id="rId15"/>
    <p:sldId id="770" r:id="rId16"/>
    <p:sldId id="771" r:id="rId17"/>
    <p:sldId id="772" r:id="rId18"/>
    <p:sldId id="767" r:id="rId19"/>
    <p:sldId id="768" r:id="rId20"/>
    <p:sldId id="769" r:id="rId21"/>
    <p:sldId id="766" r:id="rId22"/>
    <p:sldId id="758" r:id="rId23"/>
    <p:sldId id="759" r:id="rId24"/>
    <p:sldId id="760" r:id="rId25"/>
    <p:sldId id="755" r:id="rId26"/>
    <p:sldId id="756" r:id="rId27"/>
    <p:sldId id="757" r:id="rId28"/>
    <p:sldId id="751" r:id="rId29"/>
    <p:sldId id="752" r:id="rId30"/>
    <p:sldId id="753" r:id="rId31"/>
    <p:sldId id="754" r:id="rId32"/>
    <p:sldId id="746" r:id="rId33"/>
    <p:sldId id="779" r:id="rId34"/>
    <p:sldId id="778" r:id="rId35"/>
    <p:sldId id="777" r:id="rId36"/>
    <p:sldId id="781" r:id="rId37"/>
    <p:sldId id="782" r:id="rId38"/>
    <p:sldId id="783" r:id="rId39"/>
    <p:sldId id="780" r:id="rId40"/>
    <p:sldId id="671" r:id="rId4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7365D"/>
    <a:srgbClr val="F79646"/>
    <a:srgbClr val="D6A904"/>
    <a:srgbClr val="003399"/>
    <a:srgbClr val="222268"/>
    <a:srgbClr val="C75F09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87097" autoAdjust="0"/>
  </p:normalViewPr>
  <p:slideViewPr>
    <p:cSldViewPr>
      <p:cViewPr>
        <p:scale>
          <a:sx n="62" d="100"/>
          <a:sy n="62" d="100"/>
        </p:scale>
        <p:origin x="-1602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317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notesMaster" Target="notesMasters/notesMaster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slide" Target="slides/slide40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4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8397BE-0574-4DE8-AD1C-FBB1CE894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E299E-539F-4A81-B00B-0E2F32EC287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C5915B13-7D73-4C5E-9AF5-8EB4988BEA22}" type="datetimeFigureOut">
              <a:rPr lang="en-US"/>
              <a:pPr>
                <a:defRPr/>
              </a:pPr>
              <a:t>4/6/2021</a:t>
            </a:fld>
            <a:endParaRPr lang="en-I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0642F5B-64D7-4D5A-B6C9-B5AF97C3BD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514451F-919F-48D3-AABC-9842BBEACC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IN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459D5-3ABD-4CA8-9F15-0FB01E14E1B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0E43A-59C5-4C29-859B-8EC2027B7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9B45809C-DAA1-46CC-B0F9-2A487A55209C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517A8D7-B81F-4423-BEE7-2496BFA522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91460CD-0CD2-41D1-8A6D-9CC03C5279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C6D62A9-23D5-4737-8409-3924801B239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DCB974-7176-4D92-9579-95ED20653D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558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8155ED7-F06E-47BC-A583-B9A3C8AC9B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1EFC15A-2DFD-46A2-8449-5F7822102C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C7F4925-BDCD-4CE2-8CFD-8B6F4E73E0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2BDDDC-A07E-4E63-9CDE-BAB7225822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187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02F1C3F-5AA6-45A5-9D57-014FF97DBE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75C9539-C207-4970-AA1D-79091BE389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C529BB3-9316-4E0C-91B4-9C417B3142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F018CE-B8B2-47FE-83F7-FD651D3B52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649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2F8226F-7FE7-4284-90B0-69EB3A8C69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0FC2EBB-FC7F-4776-BB09-E4F60E7C82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EE19FD4-7F2B-468D-9C58-6D100C84FB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6FA701E-F043-4EF6-ABAE-7848A4222D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454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366AD3B-DF3E-46AC-839D-CBAF4904F6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38CC22C-A6DE-4FDD-8207-043D3508A2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91E5B66-4629-4B38-951C-1300C140B4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4F1EEE-64D3-4FD1-AE50-5D7874B8758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951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394647-3753-42BD-91CE-5FA7D96F6F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3115A4-5A49-4F4B-A3EF-314C540E46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AB9BD3-69C7-4858-88A2-737F332835D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2410C4-A8A1-4792-A3F0-0402CC8AF0D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820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65CD3EB-022B-410A-9C89-291B0D19D2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AD99224-EE7A-4B92-8BC1-67CAEAEAFB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044A174-DD96-424F-AECF-4CDB7FAE11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8338DA-D9FA-4965-A831-929779C33E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1685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EEE57EDB-05AC-4228-B7A1-8575DA89FE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942C423-E047-419F-8B86-8E0CD61617E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46FBE3B-1214-4DCF-ABDF-31FA39776F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02BCBD-EA23-45D5-B8B8-31C797A282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0847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9862B5E-0E73-4CE8-87F3-7ED5FA6137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FE17652-1279-40FF-AB6B-8073558D057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7FD0170-E3B1-4AFC-98C8-A067CBFA2A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2976D3-E42B-47A3-9349-397901E8E39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3736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A16C4A-74E6-471A-9DCA-63985AB1D4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CBCF49-D090-463A-9754-E846E73681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CD2F4C-D38D-47F5-AAB2-41A3D327856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F5C74F-62C7-4BF0-BBB4-2EE0B14EC4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8103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4E0B86-BFC7-4F27-887C-59191E3ECF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51B164-BB2B-49B2-B824-3016AD255F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B2AF74-EE47-453C-8CE6-F4296CDD75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1180DF-DAC9-4779-AEFC-EEC2EB5EAF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4602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E711DFC-925D-422E-8540-75697FB877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53705BC-FC13-4506-AA71-89BE81E9C4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0E27506B-A38A-42B9-92A6-A98D344E198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39E9852-A335-443C-9115-05C160F8B16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E9B08BC0-59BD-4BBB-B9F9-A0C85FB2EA4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7C6608CF-EC98-4372-9FDB-F99DCAAABED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0.png" 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5.png" 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6932719D-C37F-44B0-8E3F-19662E83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1763" y="304800"/>
            <a:ext cx="7742237" cy="762000"/>
          </a:xfrm>
        </p:spPr>
        <p:txBody>
          <a:bodyPr/>
          <a:lstStyle/>
          <a:p>
            <a:r>
              <a:rPr lang="en-US" altLang="en-US" sz="2200" b="1">
                <a:solidFill>
                  <a:srgbClr val="FF0000"/>
                </a:solidFill>
                <a:latin typeface="Cambria" panose="02040503050406030204" pitchFamily="18" charset="0"/>
              </a:rPr>
              <a:t>UNIVERSITY OF ENGINEERING &amp; MANAGEMENT, KOLKATA</a:t>
            </a:r>
          </a:p>
        </p:txBody>
      </p:sp>
      <p:sp>
        <p:nvSpPr>
          <p:cNvPr id="2051" name="Subtitle 2">
            <a:extLst>
              <a:ext uri="{FF2B5EF4-FFF2-40B4-BE49-F238E27FC236}">
                <a16:creationId xmlns:a16="http://schemas.microsoft.com/office/drawing/2014/main" id="{E345EEF9-0AAE-4E77-B4BC-F99C076F9C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/>
              <a:t>Click to edit Master subtitle style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309D411-64A6-4CDB-A724-D9A0BDE6F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33538"/>
            <a:ext cx="9144000" cy="523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6" descr="C:\Users\UEM\Desktop\UEM_New_Logo_05-04-2018.jpg">
            <a:extLst>
              <a:ext uri="{FF2B5EF4-FFF2-40B4-BE49-F238E27FC236}">
                <a16:creationId xmlns:a16="http://schemas.microsoft.com/office/drawing/2014/main" id="{E90578D9-22DB-48DA-A5F0-A80AD030D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73038"/>
            <a:ext cx="1173163" cy="108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4" name="TextBox 1">
            <a:extLst>
              <a:ext uri="{FF2B5EF4-FFF2-40B4-BE49-F238E27FC236}">
                <a16:creationId xmlns:a16="http://schemas.microsoft.com/office/drawing/2014/main" id="{4109F22E-43B9-465A-B8BF-4F7810914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074738"/>
            <a:ext cx="7086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b="1">
                <a:solidFill>
                  <a:srgbClr val="0000FF"/>
                </a:solidFill>
                <a:latin typeface="Cambria" panose="02040503050406030204" pitchFamily="18" charset="0"/>
              </a:rPr>
              <a:t>Course Name : Database Management Systems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83E75FC0-B4B8-4D55-9309-37B60B20BE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4BC9F105-EBE6-4A3E-AE55-F325638E594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274" name="TextBox 7">
            <a:extLst>
              <a:ext uri="{FF2B5EF4-FFF2-40B4-BE49-F238E27FC236}">
                <a16:creationId xmlns:a16="http://schemas.microsoft.com/office/drawing/2014/main" id="{041D8E7D-9518-469D-8BA3-3B8CA2CAC8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1275" name="Slide Number Placeholder 5">
            <a:extLst>
              <a:ext uri="{FF2B5EF4-FFF2-40B4-BE49-F238E27FC236}">
                <a16:creationId xmlns:a16="http://schemas.microsoft.com/office/drawing/2014/main" id="{F2B6C12A-7FFE-4DCF-8509-E033C653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3BE2BAA-4A92-44BF-A585-A7D02F433A6A}" type="slidenum">
              <a:rPr lang="en-US" altLang="en-US"/>
              <a:pPr/>
              <a:t>10</a:t>
            </a:fld>
            <a:endParaRPr lang="en-US" altLang="en-US"/>
          </a:p>
        </p:txBody>
      </p:sp>
      <p:pic>
        <p:nvPicPr>
          <p:cNvPr id="11276" name="Picture 6" descr="C:\Users\UEM\Desktop\UEM_New_Logo_05-04-2018.jpg">
            <a:extLst>
              <a:ext uri="{FF2B5EF4-FFF2-40B4-BE49-F238E27FC236}">
                <a16:creationId xmlns:a16="http://schemas.microsoft.com/office/drawing/2014/main" id="{8CA48889-8638-447F-B776-FFE7CE426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7C7B1AAD-378B-4896-BDD4-E9761056E2F4}"/>
              </a:ext>
            </a:extLst>
          </p:cNvPr>
          <p:cNvGraphicFramePr>
            <a:graphicFrameLocks/>
          </p:cNvGraphicFramePr>
          <p:nvPr/>
        </p:nvGraphicFramePr>
        <p:xfrm>
          <a:off x="76200" y="1524000"/>
          <a:ext cx="89154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u="sng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2400" b="1" u="sng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335" name="TextBox 7">
            <a:extLst>
              <a:ext uri="{FF2B5EF4-FFF2-40B4-BE49-F238E27FC236}">
                <a16:creationId xmlns:a16="http://schemas.microsoft.com/office/drawing/2014/main" id="{1304FB26-D1B3-4506-9851-31FE9F794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843463"/>
            <a:ext cx="8686800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What about student F , if he/ she leaves the college?</a:t>
            </a:r>
          </a:p>
          <a:p>
            <a:endParaRPr lang="en-IN" altLang="en-US" sz="2400" b="1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With deleting the data about ‘F’ , the data about EEE branch is also getting deleted from the table as that branch has got only one student in it.</a:t>
            </a:r>
          </a:p>
        </p:txBody>
      </p:sp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EC5D0D28-E33B-40BD-9DB2-CCD74B82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83E4E1B3-0C27-4B39-B0D4-02667DA897C8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298" name="TextBox 7">
            <a:extLst>
              <a:ext uri="{FF2B5EF4-FFF2-40B4-BE49-F238E27FC236}">
                <a16:creationId xmlns:a16="http://schemas.microsoft.com/office/drawing/2014/main" id="{3759B528-C3B1-48CA-89F8-EE286E485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2299" name="Slide Number Placeholder 5">
            <a:extLst>
              <a:ext uri="{FF2B5EF4-FFF2-40B4-BE49-F238E27FC236}">
                <a16:creationId xmlns:a16="http://schemas.microsoft.com/office/drawing/2014/main" id="{0FB4BA55-8C68-48A3-B1B2-CF443674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97EF199-2075-482F-BE85-3655429352BD}" type="slidenum">
              <a:rPr lang="en-US" altLang="en-US"/>
              <a:pPr/>
              <a:t>11</a:t>
            </a:fld>
            <a:endParaRPr lang="en-US" altLang="en-US"/>
          </a:p>
        </p:txBody>
      </p:sp>
      <p:pic>
        <p:nvPicPr>
          <p:cNvPr id="12300" name="Picture 6" descr="C:\Users\UEM\Desktop\UEM_New_Logo_05-04-2018.jpg">
            <a:extLst>
              <a:ext uri="{FF2B5EF4-FFF2-40B4-BE49-F238E27FC236}">
                <a16:creationId xmlns:a16="http://schemas.microsoft.com/office/drawing/2014/main" id="{52BE58FC-21D7-4E15-AC19-EF6D6142E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6925FDC-C876-4C07-8F9E-1F4F7823AFB4}"/>
              </a:ext>
            </a:extLst>
          </p:cNvPr>
          <p:cNvSpPr txBox="1">
            <a:spLocks/>
          </p:cNvSpPr>
          <p:nvPr/>
        </p:nvSpPr>
        <p:spPr bwMode="auto">
          <a:xfrm>
            <a:off x="457200" y="2743200"/>
            <a:ext cx="8229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 fontScale="67500" lnSpcReduction="20000"/>
          </a:bodyPr>
          <a:lstStyle/>
          <a:p>
            <a:pPr algn="ctr">
              <a:defRPr/>
            </a:pPr>
            <a: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What is the solution to the above problems???</a:t>
            </a:r>
            <a:b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b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NORMALIZATION</a:t>
            </a:r>
            <a:endParaRPr lang="en-IN" sz="4400" b="1" kern="0" dirty="0">
              <a:solidFill>
                <a:schemeClr val="tx2"/>
              </a:solidFill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0D0EB39-AE19-4B29-B56A-4E7A3F1157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85AA39FE-7308-4978-8DCF-52CA5E9F1E29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322" name="TextBox 7">
            <a:extLst>
              <a:ext uri="{FF2B5EF4-FFF2-40B4-BE49-F238E27FC236}">
                <a16:creationId xmlns:a16="http://schemas.microsoft.com/office/drawing/2014/main" id="{EBD673A5-E816-45AE-8CA5-04A4B8462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3323" name="Slide Number Placeholder 5">
            <a:extLst>
              <a:ext uri="{FF2B5EF4-FFF2-40B4-BE49-F238E27FC236}">
                <a16:creationId xmlns:a16="http://schemas.microsoft.com/office/drawing/2014/main" id="{C23E2DAF-72BE-445F-8B22-E1D23F4A5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7162921-D55C-4C02-B2A8-AB42316D0E67}" type="slidenum">
              <a:rPr lang="en-US" altLang="en-US"/>
              <a:pPr/>
              <a:t>12</a:t>
            </a:fld>
            <a:endParaRPr lang="en-US" altLang="en-US"/>
          </a:p>
        </p:txBody>
      </p:sp>
      <p:pic>
        <p:nvPicPr>
          <p:cNvPr id="13324" name="Picture 6" descr="C:\Users\UEM\Desktop\UEM_New_Logo_05-04-2018.jpg">
            <a:extLst>
              <a:ext uri="{FF2B5EF4-FFF2-40B4-BE49-F238E27FC236}">
                <a16:creationId xmlns:a16="http://schemas.microsoft.com/office/drawing/2014/main" id="{21088B52-E666-437C-8F2C-4933D473C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65E2207-F2E4-4987-B04F-C8CE6A807B4C}"/>
              </a:ext>
            </a:extLst>
          </p:cNvPr>
          <p:cNvSpPr txBox="1">
            <a:spLocks/>
          </p:cNvSpPr>
          <p:nvPr/>
        </p:nvSpPr>
        <p:spPr bwMode="auto">
          <a:xfrm>
            <a:off x="838200" y="1295400"/>
            <a:ext cx="6934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 fontScale="97500"/>
          </a:bodyPr>
          <a:lstStyle/>
          <a:p>
            <a:pPr algn="ctr">
              <a:defRPr/>
            </a:pPr>
            <a:r>
              <a:rPr lang="en-IN" sz="2800" b="1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Normalization : Dividing the relation eliminating redundancy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7BE4F183-C685-42FC-AF5C-B649C1B20320}"/>
              </a:ext>
            </a:extLst>
          </p:cNvPr>
          <p:cNvGraphicFramePr>
            <a:graphicFrameLocks/>
          </p:cNvGraphicFramePr>
          <p:nvPr/>
        </p:nvGraphicFramePr>
        <p:xfrm>
          <a:off x="381000" y="2686050"/>
          <a:ext cx="4114800" cy="25955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56F7D9C2-324E-48D8-81AB-123E606B87C5}"/>
              </a:ext>
            </a:extLst>
          </p:cNvPr>
          <p:cNvGraphicFramePr>
            <a:graphicFrameLocks/>
          </p:cNvGraphicFramePr>
          <p:nvPr/>
        </p:nvGraphicFramePr>
        <p:xfrm>
          <a:off x="4724400" y="2686050"/>
          <a:ext cx="4114800" cy="14827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390" name="TextBox 10">
            <a:extLst>
              <a:ext uri="{FF2B5EF4-FFF2-40B4-BE49-F238E27FC236}">
                <a16:creationId xmlns:a16="http://schemas.microsoft.com/office/drawing/2014/main" id="{5A473764-3A4C-4F9D-B7D8-EBA55EC90C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5505450"/>
            <a:ext cx="5181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Any advantage?????</a:t>
            </a:r>
          </a:p>
          <a:p>
            <a:endParaRPr lang="en-IN" altLang="en-US" sz="2400" b="1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Use of foreign key????</a:t>
            </a:r>
          </a:p>
        </p:txBody>
      </p:sp>
    </p:spTree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116D2990-CCDF-4FAA-A158-A50EAA33F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E9EE0080-6F41-462E-A999-44DCC1384D22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346" name="TextBox 7">
            <a:extLst>
              <a:ext uri="{FF2B5EF4-FFF2-40B4-BE49-F238E27FC236}">
                <a16:creationId xmlns:a16="http://schemas.microsoft.com/office/drawing/2014/main" id="{D4DE565A-69C7-4C19-A73D-FB146A5CB9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4347" name="Slide Number Placeholder 5">
            <a:extLst>
              <a:ext uri="{FF2B5EF4-FFF2-40B4-BE49-F238E27FC236}">
                <a16:creationId xmlns:a16="http://schemas.microsoft.com/office/drawing/2014/main" id="{0B6D7F4D-444E-4B3B-9EF0-2C0F3B9C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8AAB03B-2314-40D0-8EED-FDEA58173CBE}" type="slidenum">
              <a:rPr lang="en-US" altLang="en-US"/>
              <a:pPr/>
              <a:t>13</a:t>
            </a:fld>
            <a:endParaRPr lang="en-US" altLang="en-US"/>
          </a:p>
        </p:txBody>
      </p:sp>
      <p:pic>
        <p:nvPicPr>
          <p:cNvPr id="14348" name="Picture 6" descr="C:\Users\UEM\Desktop\UEM_New_Logo_05-04-2018.jpg">
            <a:extLst>
              <a:ext uri="{FF2B5EF4-FFF2-40B4-BE49-F238E27FC236}">
                <a16:creationId xmlns:a16="http://schemas.microsoft.com/office/drawing/2014/main" id="{1C1457D7-3759-4C10-B7B6-0057E618E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FC862FA-17BC-46A3-BE5A-A13B1F67FDE5}"/>
              </a:ext>
            </a:extLst>
          </p:cNvPr>
          <p:cNvSpPr txBox="1">
            <a:spLocks/>
          </p:cNvSpPr>
          <p:nvPr/>
        </p:nvSpPr>
        <p:spPr bwMode="auto">
          <a:xfrm>
            <a:off x="457200" y="10668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>
              <a:defRPr/>
            </a:pPr>
            <a:r>
              <a:rPr lang="en-IN" sz="4000" b="1" u="sng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What is NORMAL FORMS ???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71C510-AD3B-41FC-B6B0-E61054DF9881}"/>
              </a:ext>
            </a:extLst>
          </p:cNvPr>
          <p:cNvSpPr txBox="1">
            <a:spLocks/>
          </p:cNvSpPr>
          <p:nvPr/>
        </p:nvSpPr>
        <p:spPr bwMode="auto">
          <a:xfrm>
            <a:off x="304800" y="2057400"/>
            <a:ext cx="86868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Times New Roman" pitchFamily="18" charset="0"/>
                <a:cs typeface="Times New Roman" pitchFamily="18" charset="0"/>
              </a:rPr>
              <a:t>To remove the anomalies from a given table &amp; thus breaking up one table in multiple tables.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400" b="1" kern="0" dirty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Times New Roman" pitchFamily="18" charset="0"/>
                <a:cs typeface="Times New Roman" pitchFamily="18" charset="0"/>
              </a:rPr>
              <a:t>The final set of tables where these redundancies / inconsistency / anomalies does not appear are said to be in normalised form or NORMAL FORMS.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400" b="1" kern="0" dirty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Times New Roman" pitchFamily="18" charset="0"/>
                <a:cs typeface="Times New Roman" pitchFamily="18" charset="0"/>
              </a:rPr>
              <a:t>Different categories of normalisation are there &amp; they evolve different NORMAL FORMS. 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400" b="1" kern="0" dirty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Times New Roman" pitchFamily="18" charset="0"/>
                <a:cs typeface="Times New Roman" pitchFamily="18" charset="0"/>
              </a:rPr>
              <a:t>To be discussed in the subsequent slides.</a:t>
            </a:r>
          </a:p>
        </p:txBody>
      </p:sp>
    </p:spTree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E3E25CDE-D448-44A8-BF47-6C21CF930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68D93EC0-6D1D-4259-BB92-969FF016DCB9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370" name="TextBox 7">
            <a:extLst>
              <a:ext uri="{FF2B5EF4-FFF2-40B4-BE49-F238E27FC236}">
                <a16:creationId xmlns:a16="http://schemas.microsoft.com/office/drawing/2014/main" id="{D2D14E90-0CC8-43BD-9603-3CA25FE42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5371" name="Slide Number Placeholder 5">
            <a:extLst>
              <a:ext uri="{FF2B5EF4-FFF2-40B4-BE49-F238E27FC236}">
                <a16:creationId xmlns:a16="http://schemas.microsoft.com/office/drawing/2014/main" id="{DA25AFB4-B2AA-408C-A04A-F09382427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B43C6E1-C838-467E-B7E5-999F67AF95C5}" type="slidenum">
              <a:rPr lang="en-US" altLang="en-US"/>
              <a:pPr/>
              <a:t>14</a:t>
            </a:fld>
            <a:endParaRPr lang="en-US" altLang="en-US"/>
          </a:p>
        </p:txBody>
      </p:sp>
      <p:pic>
        <p:nvPicPr>
          <p:cNvPr id="15372" name="Picture 6" descr="C:\Users\UEM\Desktop\UEM_New_Logo_05-04-2018.jpg">
            <a:extLst>
              <a:ext uri="{FF2B5EF4-FFF2-40B4-BE49-F238E27FC236}">
                <a16:creationId xmlns:a16="http://schemas.microsoft.com/office/drawing/2014/main" id="{4BAFAA4E-E913-41BB-A2E6-2F2814979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8B0BE0-D073-4E02-8369-9E668739C9F9}"/>
              </a:ext>
            </a:extLst>
          </p:cNvPr>
          <p:cNvSpPr txBox="1">
            <a:spLocks/>
          </p:cNvSpPr>
          <p:nvPr/>
        </p:nvSpPr>
        <p:spPr bwMode="auto">
          <a:xfrm>
            <a:off x="457200" y="1798638"/>
            <a:ext cx="8229600" cy="5745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en-IN" sz="36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First Normal Form (1NF)</a:t>
            </a:r>
          </a:p>
          <a:p>
            <a:pPr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For a table to be in the First Normal Form, it should follow the following 4 rules: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It should only have single(atomic) valued attributes/columns.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Values stored in a column should be of the same domain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All the columns in a table should have unique names.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And the order in which data is stored, does not matter.</a:t>
            </a:r>
          </a:p>
          <a:p>
            <a:pPr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FF93B9BD-EBB0-47C4-BCE4-A03F9D1768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2B5CC99A-36D5-486C-AE21-1146DFE51AAC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94" name="TextBox 7">
            <a:extLst>
              <a:ext uri="{FF2B5EF4-FFF2-40B4-BE49-F238E27FC236}">
                <a16:creationId xmlns:a16="http://schemas.microsoft.com/office/drawing/2014/main" id="{16570C96-1845-450E-9FCA-63F105661F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6395" name="Slide Number Placeholder 5">
            <a:extLst>
              <a:ext uri="{FF2B5EF4-FFF2-40B4-BE49-F238E27FC236}">
                <a16:creationId xmlns:a16="http://schemas.microsoft.com/office/drawing/2014/main" id="{6B427390-0F3B-4E8E-8418-20B1995E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D6F26A2-0589-42E1-8CBB-625FAA646CE8}" type="slidenum">
              <a:rPr lang="en-US" altLang="en-US"/>
              <a:pPr/>
              <a:t>15</a:t>
            </a:fld>
            <a:endParaRPr lang="en-US" altLang="en-US"/>
          </a:p>
        </p:txBody>
      </p:sp>
      <p:pic>
        <p:nvPicPr>
          <p:cNvPr id="16396" name="Picture 6" descr="C:\Users\UEM\Desktop\UEM_New_Logo_05-04-2018.jpg">
            <a:extLst>
              <a:ext uri="{FF2B5EF4-FFF2-40B4-BE49-F238E27FC236}">
                <a16:creationId xmlns:a16="http://schemas.microsoft.com/office/drawing/2014/main" id="{13C60993-1E4A-4FD9-822C-B1216E254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2624D6A-1B20-4E15-A7FA-B9507C9E83E0}"/>
              </a:ext>
            </a:extLst>
          </p:cNvPr>
          <p:cNvSpPr txBox="1">
            <a:spLocks/>
          </p:cNvSpPr>
          <p:nvPr/>
        </p:nvSpPr>
        <p:spPr bwMode="auto">
          <a:xfrm>
            <a:off x="381000" y="16002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IN" sz="4000" b="1" kern="0" dirty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EXAMPLE – 1NF</a:t>
            </a:r>
          </a:p>
        </p:txBody>
      </p:sp>
      <p:pic>
        <p:nvPicPr>
          <p:cNvPr id="16398" name="Picture 2">
            <a:extLst>
              <a:ext uri="{FF2B5EF4-FFF2-40B4-BE49-F238E27FC236}">
                <a16:creationId xmlns:a16="http://schemas.microsoft.com/office/drawing/2014/main" id="{03BBBE8D-11F1-41BD-8C4A-CEE23E304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t="29167" r="18594" b="42708"/>
          <a:stretch>
            <a:fillRect/>
          </a:stretch>
        </p:blipFill>
        <p:spPr bwMode="auto">
          <a:xfrm>
            <a:off x="112713" y="2819400"/>
            <a:ext cx="9031287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072F1F61-4C6F-4FC8-B616-99B9F5F10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2C3A6629-90A9-4AEA-AF81-8AB3DBB790A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418" name="TextBox 7">
            <a:extLst>
              <a:ext uri="{FF2B5EF4-FFF2-40B4-BE49-F238E27FC236}">
                <a16:creationId xmlns:a16="http://schemas.microsoft.com/office/drawing/2014/main" id="{8CE5D0A6-E63D-480F-96E0-3AB0F2828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7419" name="Slide Number Placeholder 5">
            <a:extLst>
              <a:ext uri="{FF2B5EF4-FFF2-40B4-BE49-F238E27FC236}">
                <a16:creationId xmlns:a16="http://schemas.microsoft.com/office/drawing/2014/main" id="{E7AAF8AA-6CD8-4BCF-9EAB-2FDDA0E7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95403B9-1C15-4E68-9199-6436060F8965}" type="slidenum">
              <a:rPr lang="en-US" altLang="en-US"/>
              <a:pPr/>
              <a:t>16</a:t>
            </a:fld>
            <a:endParaRPr lang="en-US" altLang="en-US"/>
          </a:p>
        </p:txBody>
      </p:sp>
      <p:pic>
        <p:nvPicPr>
          <p:cNvPr id="17420" name="Picture 6" descr="C:\Users\UEM\Desktop\UEM_New_Logo_05-04-2018.jpg">
            <a:extLst>
              <a:ext uri="{FF2B5EF4-FFF2-40B4-BE49-F238E27FC236}">
                <a16:creationId xmlns:a16="http://schemas.microsoft.com/office/drawing/2014/main" id="{6215BC1A-1288-4A21-9410-0F958C409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21" name="Picture 3">
            <a:extLst>
              <a:ext uri="{FF2B5EF4-FFF2-40B4-BE49-F238E27FC236}">
                <a16:creationId xmlns:a16="http://schemas.microsoft.com/office/drawing/2014/main" id="{14AE6642-19A2-48B5-A2C8-18074437C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7" t="22917" r="18961" b="39583"/>
          <a:stretch>
            <a:fillRect/>
          </a:stretch>
        </p:blipFill>
        <p:spPr bwMode="auto">
          <a:xfrm>
            <a:off x="304800" y="1752600"/>
            <a:ext cx="8450263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CC6F3296-128C-4C97-B944-254D4B23D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14BE42E1-7301-45CF-A618-A6EE942E137C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442" name="TextBox 7">
            <a:extLst>
              <a:ext uri="{FF2B5EF4-FFF2-40B4-BE49-F238E27FC236}">
                <a16:creationId xmlns:a16="http://schemas.microsoft.com/office/drawing/2014/main" id="{8CFB04E9-F46C-4614-9BF0-9D643864C3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8443" name="Slide Number Placeholder 5">
            <a:extLst>
              <a:ext uri="{FF2B5EF4-FFF2-40B4-BE49-F238E27FC236}">
                <a16:creationId xmlns:a16="http://schemas.microsoft.com/office/drawing/2014/main" id="{4DE3794F-F0B0-47F7-AD43-E283DE2C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FA50963-738A-4E9C-89CB-85ADA8C9C724}" type="slidenum">
              <a:rPr lang="en-US" altLang="en-US"/>
              <a:pPr/>
              <a:t>17</a:t>
            </a:fld>
            <a:endParaRPr lang="en-US" altLang="en-US"/>
          </a:p>
        </p:txBody>
      </p:sp>
      <p:pic>
        <p:nvPicPr>
          <p:cNvPr id="18444" name="Picture 6" descr="C:\Users\UEM\Desktop\UEM_New_Logo_05-04-2018.jpg">
            <a:extLst>
              <a:ext uri="{FF2B5EF4-FFF2-40B4-BE49-F238E27FC236}">
                <a16:creationId xmlns:a16="http://schemas.microsoft.com/office/drawing/2014/main" id="{A87EC13D-0BC9-4FD8-935A-F08FB3411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27CE256-767D-4373-89D8-822A2FB4995D}"/>
              </a:ext>
            </a:extLst>
          </p:cNvPr>
          <p:cNvSpPr txBox="1">
            <a:spLocks/>
          </p:cNvSpPr>
          <p:nvPr/>
        </p:nvSpPr>
        <p:spPr bwMode="auto">
          <a:xfrm>
            <a:off x="457200" y="1798638"/>
            <a:ext cx="8686800" cy="5897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  <a:defRPr/>
            </a:pPr>
            <a:r>
              <a:rPr lang="en-IN" sz="36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Second Normal Form (2NF)</a:t>
            </a:r>
          </a:p>
          <a:p>
            <a:pPr algn="ctr"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For a table to be in the Second Normal Form,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It should be in the First Normal form.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And, it should not have ANY Partial Dependency.</a:t>
            </a:r>
          </a:p>
          <a:p>
            <a:pPr algn="ctr"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9DEC67C3-CF9C-4A61-B6CE-1712AD20B7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C5FBF3EA-522A-431E-A8B2-D04C98254E8C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466" name="TextBox 7">
            <a:extLst>
              <a:ext uri="{FF2B5EF4-FFF2-40B4-BE49-F238E27FC236}">
                <a16:creationId xmlns:a16="http://schemas.microsoft.com/office/drawing/2014/main" id="{8C0FDD46-F869-46DA-A4C4-8B28536AC2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9467" name="Slide Number Placeholder 5">
            <a:extLst>
              <a:ext uri="{FF2B5EF4-FFF2-40B4-BE49-F238E27FC236}">
                <a16:creationId xmlns:a16="http://schemas.microsoft.com/office/drawing/2014/main" id="{B9124F71-6532-447F-B981-F820A068B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86F9ECC-9D8C-41DF-9348-BD1C3DED917F}" type="slidenum">
              <a:rPr lang="en-US" altLang="en-US"/>
              <a:pPr/>
              <a:t>18</a:t>
            </a:fld>
            <a:endParaRPr lang="en-US" altLang="en-US"/>
          </a:p>
        </p:txBody>
      </p:sp>
      <p:pic>
        <p:nvPicPr>
          <p:cNvPr id="19468" name="Picture 6" descr="C:\Users\UEM\Desktop\UEM_New_Logo_05-04-2018.jpg">
            <a:extLst>
              <a:ext uri="{FF2B5EF4-FFF2-40B4-BE49-F238E27FC236}">
                <a16:creationId xmlns:a16="http://schemas.microsoft.com/office/drawing/2014/main" id="{D6C422D7-D77C-46E5-8FE2-30F49711A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7187D53-76D5-4125-A0DE-224C8112FE1C}"/>
              </a:ext>
            </a:extLst>
          </p:cNvPr>
          <p:cNvSpPr txBox="1">
            <a:spLocks/>
          </p:cNvSpPr>
          <p:nvPr/>
        </p:nvSpPr>
        <p:spPr bwMode="auto">
          <a:xfrm>
            <a:off x="457200" y="10668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4000" b="1" u="sng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EXAMPLE – 2NF</a:t>
            </a:r>
            <a:endParaRPr lang="en-IN" sz="4000" b="1" u="sng" kern="0" dirty="0">
              <a:solidFill>
                <a:schemeClr val="tx2"/>
              </a:solidFill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  <p:pic>
        <p:nvPicPr>
          <p:cNvPr id="19470" name="Picture 2">
            <a:extLst>
              <a:ext uri="{FF2B5EF4-FFF2-40B4-BE49-F238E27FC236}">
                <a16:creationId xmlns:a16="http://schemas.microsoft.com/office/drawing/2014/main" id="{06632468-F5F7-476F-B300-417A2CC3A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9" t="39583" r="19180" b="12500"/>
          <a:stretch>
            <a:fillRect/>
          </a:stretch>
        </p:blipFill>
        <p:spPr bwMode="auto">
          <a:xfrm>
            <a:off x="152400" y="2057400"/>
            <a:ext cx="8763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AEF20ED5-D721-437E-95AF-A349735E0A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C2E0EC85-C0B1-4A8A-A96F-99C2FCB812A1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490" name="TextBox 7">
            <a:extLst>
              <a:ext uri="{FF2B5EF4-FFF2-40B4-BE49-F238E27FC236}">
                <a16:creationId xmlns:a16="http://schemas.microsoft.com/office/drawing/2014/main" id="{B757DAE3-20B3-46EB-A5E8-407E701405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0491" name="Slide Number Placeholder 5">
            <a:extLst>
              <a:ext uri="{FF2B5EF4-FFF2-40B4-BE49-F238E27FC236}">
                <a16:creationId xmlns:a16="http://schemas.microsoft.com/office/drawing/2014/main" id="{6A507ACA-5450-4AB7-A34A-EB7C3D701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C36C061-A578-4303-BB76-7051E0AF862C}" type="slidenum">
              <a:rPr lang="en-US" altLang="en-US"/>
              <a:pPr/>
              <a:t>19</a:t>
            </a:fld>
            <a:endParaRPr lang="en-US" altLang="en-US"/>
          </a:p>
        </p:txBody>
      </p:sp>
      <p:pic>
        <p:nvPicPr>
          <p:cNvPr id="20492" name="Picture 6" descr="C:\Users\UEM\Desktop\UEM_New_Logo_05-04-2018.jpg">
            <a:extLst>
              <a:ext uri="{FF2B5EF4-FFF2-40B4-BE49-F238E27FC236}">
                <a16:creationId xmlns:a16="http://schemas.microsoft.com/office/drawing/2014/main" id="{4C3B7384-D542-4131-97A5-AA0DEDD71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3" name="Picture 6">
            <a:extLst>
              <a:ext uri="{FF2B5EF4-FFF2-40B4-BE49-F238E27FC236}">
                <a16:creationId xmlns:a16="http://schemas.microsoft.com/office/drawing/2014/main" id="{C1B97B94-35D4-44D2-AF97-43CF2E7CA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1" t="25000" r="19681" b="40625"/>
          <a:stretch>
            <a:fillRect/>
          </a:stretch>
        </p:blipFill>
        <p:spPr bwMode="auto">
          <a:xfrm>
            <a:off x="0" y="1828800"/>
            <a:ext cx="91440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2944FF5-EF05-440D-9383-62A00E913A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78A13EC1-8793-430D-8679-3AA135642BFD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82" name="TextBox 7">
            <a:extLst>
              <a:ext uri="{FF2B5EF4-FFF2-40B4-BE49-F238E27FC236}">
                <a16:creationId xmlns:a16="http://schemas.microsoft.com/office/drawing/2014/main" id="{4148893D-01B7-46D7-9CA5-C3DF1A666E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083" name="Slide Number Placeholder 5">
            <a:extLst>
              <a:ext uri="{FF2B5EF4-FFF2-40B4-BE49-F238E27FC236}">
                <a16:creationId xmlns:a16="http://schemas.microsoft.com/office/drawing/2014/main" id="{79CADBDF-F82F-4823-9EDC-1FA389DC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810F31B-199E-4B8E-92B4-358530148C4B}" type="slidenum">
              <a:rPr lang="en-US" altLang="en-US"/>
              <a:pPr/>
              <a:t>2</a:t>
            </a:fld>
            <a:endParaRPr lang="en-US" altLang="en-US"/>
          </a:p>
        </p:txBody>
      </p:sp>
      <p:pic>
        <p:nvPicPr>
          <p:cNvPr id="3084" name="Picture 6" descr="C:\Users\UEM\Desktop\UEM_New_Logo_05-04-2018.jpg">
            <a:extLst>
              <a:ext uri="{FF2B5EF4-FFF2-40B4-BE49-F238E27FC236}">
                <a16:creationId xmlns:a16="http://schemas.microsoft.com/office/drawing/2014/main" id="{3AEFE720-80D8-469F-98D8-4829F1980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D727CFC-4CD6-4023-A09E-DB08ACDE0C18}"/>
              </a:ext>
            </a:extLst>
          </p:cNvPr>
          <p:cNvSpPr txBox="1">
            <a:spLocks/>
          </p:cNvSpPr>
          <p:nvPr/>
        </p:nvSpPr>
        <p:spPr bwMode="auto">
          <a:xfrm>
            <a:off x="457200" y="14478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3600" b="1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Anomalies / Problems </a:t>
            </a:r>
            <a:br>
              <a:rPr lang="en-IN" sz="3600" b="1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sz="3600" b="1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(Faced in general table structure)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10F855EE-9577-4181-AFED-A2553E8A82B9}"/>
              </a:ext>
            </a:extLst>
          </p:cNvPr>
          <p:cNvGraphicFramePr>
            <a:graphicFrameLocks/>
          </p:cNvGraphicFramePr>
          <p:nvPr/>
        </p:nvGraphicFramePr>
        <p:xfrm>
          <a:off x="152400" y="3505200"/>
          <a:ext cx="89154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u="sng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2400" b="1" u="sng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144" name="TextBox 8">
            <a:extLst>
              <a:ext uri="{FF2B5EF4-FFF2-40B4-BE49-F238E27FC236}">
                <a16:creationId xmlns:a16="http://schemas.microsoft.com/office/drawing/2014/main" id="{CB0A01B7-221C-4080-BE81-DA438A977E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895600"/>
            <a:ext cx="2133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b="1" u="sng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EXAMPLE</a:t>
            </a:r>
            <a:r>
              <a:rPr lang="en-IN" altLang="en-US" sz="1600" b="1" u="sng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:</a:t>
            </a:r>
          </a:p>
        </p:txBody>
      </p:sp>
    </p:spTree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B76FD626-1E6E-46F4-A606-D07988FE5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5F74250E-8ACD-47BD-B1FA-E26B11E2D251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514" name="TextBox 7">
            <a:extLst>
              <a:ext uri="{FF2B5EF4-FFF2-40B4-BE49-F238E27FC236}">
                <a16:creationId xmlns:a16="http://schemas.microsoft.com/office/drawing/2014/main" id="{0C0CEA19-A025-4973-92FB-3A1F6D145F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1515" name="Slide Number Placeholder 5">
            <a:extLst>
              <a:ext uri="{FF2B5EF4-FFF2-40B4-BE49-F238E27FC236}">
                <a16:creationId xmlns:a16="http://schemas.microsoft.com/office/drawing/2014/main" id="{CBA73A19-43B6-493D-851D-6343730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F927381-8004-406B-9F3E-A52BCC9DC94A}" type="slidenum">
              <a:rPr lang="en-US" altLang="en-US"/>
              <a:pPr/>
              <a:t>20</a:t>
            </a:fld>
            <a:endParaRPr lang="en-US" altLang="en-US"/>
          </a:p>
        </p:txBody>
      </p:sp>
      <p:pic>
        <p:nvPicPr>
          <p:cNvPr id="21516" name="Picture 6" descr="C:\Users\UEM\Desktop\UEM_New_Logo_05-04-2018.jpg">
            <a:extLst>
              <a:ext uri="{FF2B5EF4-FFF2-40B4-BE49-F238E27FC236}">
                <a16:creationId xmlns:a16="http://schemas.microsoft.com/office/drawing/2014/main" id="{C1C89E48-FC97-4687-80B4-B98E3BECD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7" name="Picture 2">
            <a:extLst>
              <a:ext uri="{FF2B5EF4-FFF2-40B4-BE49-F238E27FC236}">
                <a16:creationId xmlns:a16="http://schemas.microsoft.com/office/drawing/2014/main" id="{58A4A509-B37A-48F0-8316-CA6E420ED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13542" r="21523" b="12500"/>
          <a:stretch>
            <a:fillRect/>
          </a:stretch>
        </p:blipFill>
        <p:spPr bwMode="auto">
          <a:xfrm>
            <a:off x="457200" y="1371600"/>
            <a:ext cx="84582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45BE1CE-8E17-41E2-9FFA-B2D962F53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58231ADB-57CA-4727-8665-AE895F62885A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538" name="TextBox 7">
            <a:extLst>
              <a:ext uri="{FF2B5EF4-FFF2-40B4-BE49-F238E27FC236}">
                <a16:creationId xmlns:a16="http://schemas.microsoft.com/office/drawing/2014/main" id="{234E64CE-1EDE-4569-B5C7-D0589D035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2539" name="Slide Number Placeholder 5">
            <a:extLst>
              <a:ext uri="{FF2B5EF4-FFF2-40B4-BE49-F238E27FC236}">
                <a16:creationId xmlns:a16="http://schemas.microsoft.com/office/drawing/2014/main" id="{58DCCFA9-72B8-4717-899C-BDF3946D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1B6D9CE-DC96-4764-BDFB-057A1FCA5EEF}" type="slidenum">
              <a:rPr lang="en-US" altLang="en-US"/>
              <a:pPr/>
              <a:t>21</a:t>
            </a:fld>
            <a:endParaRPr lang="en-US" altLang="en-US"/>
          </a:p>
        </p:txBody>
      </p:sp>
      <p:pic>
        <p:nvPicPr>
          <p:cNvPr id="22540" name="Picture 6" descr="C:\Users\UEM\Desktop\UEM_New_Logo_05-04-2018.jpg">
            <a:extLst>
              <a:ext uri="{FF2B5EF4-FFF2-40B4-BE49-F238E27FC236}">
                <a16:creationId xmlns:a16="http://schemas.microsoft.com/office/drawing/2014/main" id="{3CB6C223-AAD7-4805-82AE-3B3CDDE18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5F8AED-9771-4DF4-88A7-2D1B730016C5}"/>
              </a:ext>
            </a:extLst>
          </p:cNvPr>
          <p:cNvSpPr txBox="1">
            <a:spLocks/>
          </p:cNvSpPr>
          <p:nvPr/>
        </p:nvSpPr>
        <p:spPr bwMode="auto">
          <a:xfrm>
            <a:off x="76200" y="1600200"/>
            <a:ext cx="9525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  <a:defRPr/>
            </a:pPr>
            <a:r>
              <a:rPr lang="en-IN" sz="36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Third Normal Form (3NF)</a:t>
            </a:r>
          </a:p>
          <a:p>
            <a:pPr algn="ctr">
              <a:spcBef>
                <a:spcPct val="20000"/>
              </a:spcBef>
              <a:defRPr/>
            </a:pPr>
            <a:endParaRPr lang="en-IN" sz="36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A table is said to be in the Third Normal Form when,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3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It is in the Second Normal form.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3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And, it should not have Transitive Dependency.</a:t>
            </a:r>
          </a:p>
          <a:p>
            <a:pPr algn="ctr">
              <a:spcBef>
                <a:spcPct val="20000"/>
              </a:spcBef>
              <a:defRPr/>
            </a:pPr>
            <a:endParaRPr lang="en-IN" sz="32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ED931255-15F9-42C8-B9A9-38DC59DEFD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8F1CCF78-2351-4402-AE32-CA7B035DB0F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562" name="TextBox 7">
            <a:extLst>
              <a:ext uri="{FF2B5EF4-FFF2-40B4-BE49-F238E27FC236}">
                <a16:creationId xmlns:a16="http://schemas.microsoft.com/office/drawing/2014/main" id="{81F15E56-320D-443A-85EC-AB9783AD6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3563" name="Slide Number Placeholder 5">
            <a:extLst>
              <a:ext uri="{FF2B5EF4-FFF2-40B4-BE49-F238E27FC236}">
                <a16:creationId xmlns:a16="http://schemas.microsoft.com/office/drawing/2014/main" id="{EF6F8A90-2134-43B7-8808-E43867C2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D282331-9FBF-4B07-9AFD-0F0777594C75}" type="slidenum">
              <a:rPr lang="en-US" altLang="en-US"/>
              <a:pPr/>
              <a:t>22</a:t>
            </a:fld>
            <a:endParaRPr lang="en-US" altLang="en-US"/>
          </a:p>
        </p:txBody>
      </p:sp>
      <p:pic>
        <p:nvPicPr>
          <p:cNvPr id="23564" name="Picture 6" descr="C:\Users\UEM\Desktop\UEM_New_Logo_05-04-2018.jpg">
            <a:extLst>
              <a:ext uri="{FF2B5EF4-FFF2-40B4-BE49-F238E27FC236}">
                <a16:creationId xmlns:a16="http://schemas.microsoft.com/office/drawing/2014/main" id="{CAAD58A8-861D-4A8C-B4C6-988CB6ACF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2E48D2B-81F0-4129-BDB4-48BC28FA131D}"/>
              </a:ext>
            </a:extLst>
          </p:cNvPr>
          <p:cNvSpPr txBox="1">
            <a:spLocks/>
          </p:cNvSpPr>
          <p:nvPr/>
        </p:nvSpPr>
        <p:spPr bwMode="auto">
          <a:xfrm>
            <a:off x="457200" y="990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IN" sz="3200" b="1" u="sng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EXAMPLE – 3NF</a:t>
            </a:r>
          </a:p>
        </p:txBody>
      </p:sp>
      <p:pic>
        <p:nvPicPr>
          <p:cNvPr id="23566" name="Picture 2">
            <a:extLst>
              <a:ext uri="{FF2B5EF4-FFF2-40B4-BE49-F238E27FC236}">
                <a16:creationId xmlns:a16="http://schemas.microsoft.com/office/drawing/2014/main" id="{778826B9-2688-427C-97C0-648809A3C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10417" r="21523" b="6250"/>
          <a:stretch>
            <a:fillRect/>
          </a:stretch>
        </p:blipFill>
        <p:spPr bwMode="auto">
          <a:xfrm>
            <a:off x="609600" y="1828800"/>
            <a:ext cx="80772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3C9AB070-A4FF-4FFC-89A2-D309F7162F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194B4D19-59D4-4E8D-B3A7-2893BCDE55D9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586" name="TextBox 7">
            <a:extLst>
              <a:ext uri="{FF2B5EF4-FFF2-40B4-BE49-F238E27FC236}">
                <a16:creationId xmlns:a16="http://schemas.microsoft.com/office/drawing/2014/main" id="{3E6225A5-FCF3-4317-A1B9-A96ED1BF5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4587" name="Slide Number Placeholder 5">
            <a:extLst>
              <a:ext uri="{FF2B5EF4-FFF2-40B4-BE49-F238E27FC236}">
                <a16:creationId xmlns:a16="http://schemas.microsoft.com/office/drawing/2014/main" id="{01301876-45FE-4B8E-9499-EA72BB7A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BCDAE0F-588F-4E24-9706-C1A8D6D8F135}" type="slidenum">
              <a:rPr lang="en-US" altLang="en-US"/>
              <a:pPr/>
              <a:t>23</a:t>
            </a:fld>
            <a:endParaRPr lang="en-US" altLang="en-US"/>
          </a:p>
        </p:txBody>
      </p:sp>
      <p:pic>
        <p:nvPicPr>
          <p:cNvPr id="24588" name="Picture 6" descr="C:\Users\UEM\Desktop\UEM_New_Logo_05-04-2018.jpg">
            <a:extLst>
              <a:ext uri="{FF2B5EF4-FFF2-40B4-BE49-F238E27FC236}">
                <a16:creationId xmlns:a16="http://schemas.microsoft.com/office/drawing/2014/main" id="{508A54E5-04A2-41C4-97C1-B99448364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9" name="Picture 2">
            <a:extLst>
              <a:ext uri="{FF2B5EF4-FFF2-40B4-BE49-F238E27FC236}">
                <a16:creationId xmlns:a16="http://schemas.microsoft.com/office/drawing/2014/main" id="{35727F5F-B2A1-453E-B8D3-A7A027CA5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37500" r="19180" b="45058"/>
          <a:stretch>
            <a:fillRect/>
          </a:stretch>
        </p:blipFill>
        <p:spPr bwMode="auto">
          <a:xfrm>
            <a:off x="228600" y="1371600"/>
            <a:ext cx="86106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90" name="Picture 3">
            <a:extLst>
              <a:ext uri="{FF2B5EF4-FFF2-40B4-BE49-F238E27FC236}">
                <a16:creationId xmlns:a16="http://schemas.microsoft.com/office/drawing/2014/main" id="{2BB0544A-47DA-4AB3-96FA-2D7B44289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1" t="16667" r="19547" b="28125"/>
          <a:stretch>
            <a:fillRect/>
          </a:stretch>
        </p:blipFill>
        <p:spPr bwMode="auto">
          <a:xfrm>
            <a:off x="152400" y="2514600"/>
            <a:ext cx="8991600" cy="433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8217C225-73A4-4016-B6C6-B66B2C2EFD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60893A05-AA63-4A95-A85C-F5A04A99A6F5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5610" name="TextBox 7">
            <a:extLst>
              <a:ext uri="{FF2B5EF4-FFF2-40B4-BE49-F238E27FC236}">
                <a16:creationId xmlns:a16="http://schemas.microsoft.com/office/drawing/2014/main" id="{7CAB54FF-A76A-49E0-816F-06F1443F09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5611" name="Slide Number Placeholder 5">
            <a:extLst>
              <a:ext uri="{FF2B5EF4-FFF2-40B4-BE49-F238E27FC236}">
                <a16:creationId xmlns:a16="http://schemas.microsoft.com/office/drawing/2014/main" id="{31724F6E-D428-41DE-8BE6-04DAA867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CC2F5F3-D472-4A36-BD75-DE5894945687}" type="slidenum">
              <a:rPr lang="en-US" altLang="en-US"/>
              <a:pPr/>
              <a:t>24</a:t>
            </a:fld>
            <a:endParaRPr lang="en-US" altLang="en-US"/>
          </a:p>
        </p:txBody>
      </p:sp>
      <p:pic>
        <p:nvPicPr>
          <p:cNvPr id="25612" name="Picture 6" descr="C:\Users\UEM\Desktop\UEM_New_Logo_05-04-2018.jpg">
            <a:extLst>
              <a:ext uri="{FF2B5EF4-FFF2-40B4-BE49-F238E27FC236}">
                <a16:creationId xmlns:a16="http://schemas.microsoft.com/office/drawing/2014/main" id="{A237112B-7BD6-4E76-ACDF-18C863E24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13" name="Picture 2">
            <a:extLst>
              <a:ext uri="{FF2B5EF4-FFF2-40B4-BE49-F238E27FC236}">
                <a16:creationId xmlns:a16="http://schemas.microsoft.com/office/drawing/2014/main" id="{4DECC8EA-9517-4094-A4CE-FC3F10DF1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11458" r="19180" b="28125"/>
          <a:stretch>
            <a:fillRect/>
          </a:stretch>
        </p:blipFill>
        <p:spPr bwMode="auto">
          <a:xfrm>
            <a:off x="76200" y="1600200"/>
            <a:ext cx="90678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2C7D68BE-1E3A-443F-88AF-1D7EE9B37C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B48F9DE0-8120-4B75-8ADD-EC2147965611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634" name="TextBox 7">
            <a:extLst>
              <a:ext uri="{FF2B5EF4-FFF2-40B4-BE49-F238E27FC236}">
                <a16:creationId xmlns:a16="http://schemas.microsoft.com/office/drawing/2014/main" id="{1056F1ED-C0BD-4AA0-9159-E6274E665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6635" name="Slide Number Placeholder 5">
            <a:extLst>
              <a:ext uri="{FF2B5EF4-FFF2-40B4-BE49-F238E27FC236}">
                <a16:creationId xmlns:a16="http://schemas.microsoft.com/office/drawing/2014/main" id="{39EFDAA2-91FD-480A-AC46-954005E0D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99ABA88-5880-42FF-9D48-1F8A0B44C999}" type="slidenum">
              <a:rPr lang="en-US" altLang="en-US"/>
              <a:pPr/>
              <a:t>25</a:t>
            </a:fld>
            <a:endParaRPr lang="en-US" altLang="en-US"/>
          </a:p>
        </p:txBody>
      </p:sp>
      <p:pic>
        <p:nvPicPr>
          <p:cNvPr id="26636" name="Picture 6" descr="C:\Users\UEM\Desktop\UEM_New_Logo_05-04-2018.jpg">
            <a:extLst>
              <a:ext uri="{FF2B5EF4-FFF2-40B4-BE49-F238E27FC236}">
                <a16:creationId xmlns:a16="http://schemas.microsoft.com/office/drawing/2014/main" id="{E15A7747-D325-4EA6-8803-F6C7385C6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44CEBD-C154-4115-BC98-D6D1D9C739DC}"/>
              </a:ext>
            </a:extLst>
          </p:cNvPr>
          <p:cNvSpPr txBox="1">
            <a:spLocks/>
          </p:cNvSpPr>
          <p:nvPr/>
        </p:nvSpPr>
        <p:spPr bwMode="auto">
          <a:xfrm>
            <a:off x="152400" y="1600200"/>
            <a:ext cx="8763000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en-IN" sz="32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Boyce and Codd Normal Form (BCNF)</a:t>
            </a:r>
          </a:p>
          <a:p>
            <a:pPr algn="just"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 algn="just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BCNF is a higher version of the Third Normal form. </a:t>
            </a:r>
          </a:p>
          <a:p>
            <a:pPr algn="just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This form deals with certain type of anomaly that is not handled by 3NF. A 3NF table which does not have multiple overlapping candidate keys is said to be in BCNF. </a:t>
            </a:r>
          </a:p>
          <a:p>
            <a:pPr algn="just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For a table to be in BCNF, following conditions must be satisfied:</a:t>
            </a:r>
          </a:p>
          <a:p>
            <a:pPr algn="just"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R must be in 3rd Normal Form</a:t>
            </a:r>
          </a:p>
          <a:p>
            <a:pPr algn="just"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and, for each functional dependency ( X → Y ), </a:t>
            </a:r>
          </a:p>
          <a:p>
            <a:pPr algn="just"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		X should be a super Key.</a:t>
            </a:r>
          </a:p>
          <a:p>
            <a:pPr algn="just"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17488EF3-6466-4EF6-8A2D-D8006C7E6E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1E08F74B-2551-4EFF-9623-1ACA69A23D51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658" name="TextBox 7">
            <a:extLst>
              <a:ext uri="{FF2B5EF4-FFF2-40B4-BE49-F238E27FC236}">
                <a16:creationId xmlns:a16="http://schemas.microsoft.com/office/drawing/2014/main" id="{734D84ED-CB39-498D-A3ED-5A2E54FE6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7659" name="Slide Number Placeholder 5">
            <a:extLst>
              <a:ext uri="{FF2B5EF4-FFF2-40B4-BE49-F238E27FC236}">
                <a16:creationId xmlns:a16="http://schemas.microsoft.com/office/drawing/2014/main" id="{5F477403-7A1E-454E-9F2D-D0297E957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E9F4C9E-DB0F-4D5F-BF3E-25D8AA8790B3}" type="slidenum">
              <a:rPr lang="en-US" altLang="en-US"/>
              <a:pPr/>
              <a:t>26</a:t>
            </a:fld>
            <a:endParaRPr lang="en-US" altLang="en-US"/>
          </a:p>
        </p:txBody>
      </p:sp>
      <p:pic>
        <p:nvPicPr>
          <p:cNvPr id="27660" name="Picture 6" descr="C:\Users\UEM\Desktop\UEM_New_Logo_05-04-2018.jpg">
            <a:extLst>
              <a:ext uri="{FF2B5EF4-FFF2-40B4-BE49-F238E27FC236}">
                <a16:creationId xmlns:a16="http://schemas.microsoft.com/office/drawing/2014/main" id="{4714B810-0981-4E4D-9AE5-E9662EC74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48497A9-894B-4A5D-B360-48925EAAC701}"/>
              </a:ext>
            </a:extLst>
          </p:cNvPr>
          <p:cNvSpPr txBox="1">
            <a:spLocks/>
          </p:cNvSpPr>
          <p:nvPr/>
        </p:nvSpPr>
        <p:spPr bwMode="auto">
          <a:xfrm>
            <a:off x="457200" y="11430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IN" sz="2800" b="1" u="sng" kern="0" dirty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EXAMPLE - BCNF</a:t>
            </a:r>
          </a:p>
        </p:txBody>
      </p:sp>
      <p:pic>
        <p:nvPicPr>
          <p:cNvPr id="27662" name="Picture 2">
            <a:extLst>
              <a:ext uri="{FF2B5EF4-FFF2-40B4-BE49-F238E27FC236}">
                <a16:creationId xmlns:a16="http://schemas.microsoft.com/office/drawing/2014/main" id="{DB8D3997-23A3-4A8D-94B1-EA757A83C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16667" r="19180" b="44791"/>
          <a:stretch>
            <a:fillRect/>
          </a:stretch>
        </p:blipFill>
        <p:spPr bwMode="auto">
          <a:xfrm>
            <a:off x="0" y="2362200"/>
            <a:ext cx="9144000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C683600F-8916-42BF-BFB3-B8D0058B62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2CB45A47-15DD-495A-A1AD-8F390F4BE4C0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682" name="TextBox 7">
            <a:extLst>
              <a:ext uri="{FF2B5EF4-FFF2-40B4-BE49-F238E27FC236}">
                <a16:creationId xmlns:a16="http://schemas.microsoft.com/office/drawing/2014/main" id="{987F83ED-B6EC-4B67-85B7-6D6417EA9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8683" name="Slide Number Placeholder 5">
            <a:extLst>
              <a:ext uri="{FF2B5EF4-FFF2-40B4-BE49-F238E27FC236}">
                <a16:creationId xmlns:a16="http://schemas.microsoft.com/office/drawing/2014/main" id="{63F058FA-4F8C-4B56-B086-55052C3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F8B379D-C924-4108-9637-AD03E41E476F}" type="slidenum">
              <a:rPr lang="en-US" altLang="en-US"/>
              <a:pPr/>
              <a:t>27</a:t>
            </a:fld>
            <a:endParaRPr lang="en-US" altLang="en-US"/>
          </a:p>
        </p:txBody>
      </p:sp>
      <p:pic>
        <p:nvPicPr>
          <p:cNvPr id="28684" name="Picture 6" descr="C:\Users\UEM\Desktop\UEM_New_Logo_05-04-2018.jpg">
            <a:extLst>
              <a:ext uri="{FF2B5EF4-FFF2-40B4-BE49-F238E27FC236}">
                <a16:creationId xmlns:a16="http://schemas.microsoft.com/office/drawing/2014/main" id="{E7777556-3A62-4A15-A70D-355445108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5" name="Picture 6">
            <a:extLst>
              <a:ext uri="{FF2B5EF4-FFF2-40B4-BE49-F238E27FC236}">
                <a16:creationId xmlns:a16="http://schemas.microsoft.com/office/drawing/2014/main" id="{35D48A75-FBF0-41C6-92B2-8B009FD23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7" t="27083" r="19547" b="19792"/>
          <a:stretch>
            <a:fillRect/>
          </a:stretch>
        </p:blipFill>
        <p:spPr bwMode="auto">
          <a:xfrm>
            <a:off x="228600" y="1676400"/>
            <a:ext cx="89154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F290D706-AD89-498C-A290-23A07EBC8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0FD35F0E-394B-46B7-BABC-043B41304F93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9706" name="TextBox 7">
            <a:extLst>
              <a:ext uri="{FF2B5EF4-FFF2-40B4-BE49-F238E27FC236}">
                <a16:creationId xmlns:a16="http://schemas.microsoft.com/office/drawing/2014/main" id="{2EF4EA83-A3E2-4E07-BB13-DDF76341E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29707" name="Slide Number Placeholder 5">
            <a:extLst>
              <a:ext uri="{FF2B5EF4-FFF2-40B4-BE49-F238E27FC236}">
                <a16:creationId xmlns:a16="http://schemas.microsoft.com/office/drawing/2014/main" id="{83A81CEA-230F-427F-A566-770E3D09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1D6DBE9-6A0F-46E2-B8D4-C3646769CBB4}" type="slidenum">
              <a:rPr lang="en-US" altLang="en-US"/>
              <a:pPr/>
              <a:t>28</a:t>
            </a:fld>
            <a:endParaRPr lang="en-US" altLang="en-US"/>
          </a:p>
        </p:txBody>
      </p:sp>
      <p:pic>
        <p:nvPicPr>
          <p:cNvPr id="29708" name="Picture 6" descr="C:\Users\UEM\Desktop\UEM_New_Logo_05-04-2018.jpg">
            <a:extLst>
              <a:ext uri="{FF2B5EF4-FFF2-40B4-BE49-F238E27FC236}">
                <a16:creationId xmlns:a16="http://schemas.microsoft.com/office/drawing/2014/main" id="{DDB4A2D0-F5F7-4FA0-9516-B8790C9BB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9" name="Picture 2">
            <a:extLst>
              <a:ext uri="{FF2B5EF4-FFF2-40B4-BE49-F238E27FC236}">
                <a16:creationId xmlns:a16="http://schemas.microsoft.com/office/drawing/2014/main" id="{EA1D2BC4-CFE6-42CF-8812-E41F139D7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5" t="11458" r="18594" b="54167"/>
          <a:stretch>
            <a:fillRect/>
          </a:stretch>
        </p:blipFill>
        <p:spPr bwMode="auto">
          <a:xfrm>
            <a:off x="228600" y="1371600"/>
            <a:ext cx="84582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10" name="Picture 3">
            <a:extLst>
              <a:ext uri="{FF2B5EF4-FFF2-40B4-BE49-F238E27FC236}">
                <a16:creationId xmlns:a16="http://schemas.microsoft.com/office/drawing/2014/main" id="{92CB8926-92BF-4455-9ED8-DDA277BDD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61" t="25000" r="18961" b="18750"/>
          <a:stretch>
            <a:fillRect/>
          </a:stretch>
        </p:blipFill>
        <p:spPr bwMode="auto">
          <a:xfrm>
            <a:off x="457200" y="3276600"/>
            <a:ext cx="7924800" cy="356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99E05A7A-F5E6-44E5-8771-D901D80E87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74B1A108-E0BB-4339-899C-8003191097E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730" name="TextBox 7">
            <a:extLst>
              <a:ext uri="{FF2B5EF4-FFF2-40B4-BE49-F238E27FC236}">
                <a16:creationId xmlns:a16="http://schemas.microsoft.com/office/drawing/2014/main" id="{F4616D7F-D615-4BE3-8A05-2EB51CA09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0731" name="Slide Number Placeholder 5">
            <a:extLst>
              <a:ext uri="{FF2B5EF4-FFF2-40B4-BE49-F238E27FC236}">
                <a16:creationId xmlns:a16="http://schemas.microsoft.com/office/drawing/2014/main" id="{7E293EA6-2A93-4C51-84EE-DCD59DAF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55D8BA5-8FC0-42FD-8041-7A5C706B8E8A}" type="slidenum">
              <a:rPr lang="en-US" altLang="en-US"/>
              <a:pPr/>
              <a:t>29</a:t>
            </a:fld>
            <a:endParaRPr lang="en-US" altLang="en-US"/>
          </a:p>
        </p:txBody>
      </p:sp>
      <p:pic>
        <p:nvPicPr>
          <p:cNvPr id="30732" name="Picture 6" descr="C:\Users\UEM\Desktop\UEM_New_Logo_05-04-2018.jpg">
            <a:extLst>
              <a:ext uri="{FF2B5EF4-FFF2-40B4-BE49-F238E27FC236}">
                <a16:creationId xmlns:a16="http://schemas.microsoft.com/office/drawing/2014/main" id="{F567AAA2-2A04-4E4F-9005-417204F5F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09BBC3-A1F6-40F2-A3EB-C4C27A4334FE}"/>
              </a:ext>
            </a:extLst>
          </p:cNvPr>
          <p:cNvSpPr txBox="1">
            <a:spLocks/>
          </p:cNvSpPr>
          <p:nvPr/>
        </p:nvSpPr>
        <p:spPr bwMode="auto">
          <a:xfrm>
            <a:off x="152400" y="1371600"/>
            <a:ext cx="89916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000" b="1" u="sng" kern="0" dirty="0">
                <a:latin typeface="Times New Roman" pitchFamily="18" charset="0"/>
                <a:cs typeface="Times New Roman" pitchFamily="18" charset="0"/>
              </a:rPr>
              <a:t>Fourth Normal Form (4NF)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A table is said to be in the Fourth Normal Form when,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It is in the Boyce-Codd Normal Form.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And, it doesn't have more than one any Multi-Valued Dependency.</a:t>
            </a:r>
          </a:p>
          <a:p>
            <a:pPr>
              <a:spcBef>
                <a:spcPct val="20000"/>
              </a:spcBef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_____________________________________________________</a:t>
            </a:r>
          </a:p>
          <a:p>
            <a:pPr>
              <a:spcBef>
                <a:spcPct val="20000"/>
              </a:spcBef>
              <a:defRPr/>
            </a:pPr>
            <a:r>
              <a:rPr lang="en-IN" sz="2000" b="1" kern="0" dirty="0">
                <a:latin typeface="Times New Roman" pitchFamily="18" charset="0"/>
                <a:cs typeface="Times New Roman" pitchFamily="18" charset="0"/>
              </a:rPr>
              <a:t>What is Multi-valued Dependency?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A table is said to have multi-valued dependency, if the following conditions are true,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For a dependency A → B, if for a single value of A, multiple value of B exists, then the table may have multi-valued dependency.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Also, a table should have at-least 3 columns for it to have a multi-valued dependency.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And, for a relation R(A,B,C), if there is a multi-valued dependency between, A and B, then B and C should be independent of each other.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000" kern="0" dirty="0">
                <a:latin typeface="Times New Roman" pitchFamily="18" charset="0"/>
                <a:cs typeface="Times New Roman" pitchFamily="18" charset="0"/>
              </a:rPr>
              <a:t>If all these conditions are true for any relation(table), it is said to have multi-valued dependency.</a:t>
            </a:r>
          </a:p>
          <a:p>
            <a:pPr>
              <a:spcBef>
                <a:spcPct val="20000"/>
              </a:spcBef>
              <a:defRPr/>
            </a:pPr>
            <a:endParaRPr lang="en-IN" sz="2000" kern="0" dirty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endParaRPr lang="en-IN" sz="2000" kern="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5480BCD-1D81-4C48-B242-BF2A9C109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56B295AA-8210-4DCC-82D4-3D2F421CF70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06" name="TextBox 7">
            <a:extLst>
              <a:ext uri="{FF2B5EF4-FFF2-40B4-BE49-F238E27FC236}">
                <a16:creationId xmlns:a16="http://schemas.microsoft.com/office/drawing/2014/main" id="{806A31B6-D8CD-4DC5-B375-AF979E7EE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4107" name="Slide Number Placeholder 5">
            <a:extLst>
              <a:ext uri="{FF2B5EF4-FFF2-40B4-BE49-F238E27FC236}">
                <a16:creationId xmlns:a16="http://schemas.microsoft.com/office/drawing/2014/main" id="{44B98C44-6E82-43ED-929D-23747B7E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6B0E44F-18A6-480E-BBC2-E393FC7CEABC}" type="slidenum">
              <a:rPr lang="en-US" altLang="en-US"/>
              <a:pPr/>
              <a:t>3</a:t>
            </a:fld>
            <a:endParaRPr lang="en-US" altLang="en-US"/>
          </a:p>
        </p:txBody>
      </p:sp>
      <p:pic>
        <p:nvPicPr>
          <p:cNvPr id="4108" name="Picture 6" descr="C:\Users\UEM\Desktop\UEM_New_Logo_05-04-2018.jpg">
            <a:extLst>
              <a:ext uri="{FF2B5EF4-FFF2-40B4-BE49-F238E27FC236}">
                <a16:creationId xmlns:a16="http://schemas.microsoft.com/office/drawing/2014/main" id="{3AF30A91-4DB1-4CAE-A368-826CDC4B0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2403FD40-2217-44E4-B96F-2D097DA79D44}"/>
              </a:ext>
            </a:extLst>
          </p:cNvPr>
          <p:cNvGraphicFramePr>
            <a:graphicFrameLocks/>
          </p:cNvGraphicFramePr>
          <p:nvPr/>
        </p:nvGraphicFramePr>
        <p:xfrm>
          <a:off x="152400" y="1447800"/>
          <a:ext cx="89154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u="sng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2400" b="1" u="sng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167" name="TextBox 7">
            <a:extLst>
              <a:ext uri="{FF2B5EF4-FFF2-40B4-BE49-F238E27FC236}">
                <a16:creationId xmlns:a16="http://schemas.microsoft.com/office/drawing/2014/main" id="{C212CBC0-814C-436B-BF2E-0C82496EA0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692650"/>
            <a:ext cx="8763000" cy="178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What is data redundancy ??</a:t>
            </a:r>
          </a:p>
          <a:p>
            <a:endParaRPr lang="en-IN" altLang="en-US" sz="2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For Each student in CS or EC Streams, the dept. Data is repeated for every student</a:t>
            </a:r>
          </a:p>
          <a:p>
            <a:r>
              <a:rPr lang="en-IN" alt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Dept. Information is unnecessarily repeated multiple times.</a:t>
            </a:r>
          </a:p>
        </p:txBody>
      </p:sp>
    </p:spTree>
  </p:cSld>
  <p:clrMapOvr>
    <a:masterClrMapping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A1E96004-E367-4657-A418-D79F78EBA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4AF42314-9279-402E-AED9-405630842EE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754" name="TextBox 7">
            <a:extLst>
              <a:ext uri="{FF2B5EF4-FFF2-40B4-BE49-F238E27FC236}">
                <a16:creationId xmlns:a16="http://schemas.microsoft.com/office/drawing/2014/main" id="{C48A08C7-F93C-4C4D-8E92-C0257C997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1755" name="Slide Number Placeholder 5">
            <a:extLst>
              <a:ext uri="{FF2B5EF4-FFF2-40B4-BE49-F238E27FC236}">
                <a16:creationId xmlns:a16="http://schemas.microsoft.com/office/drawing/2014/main" id="{BEB4ECA1-3DCD-482F-97BE-837E91677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7A39283B-9062-475D-84D7-8D249024DEA7}" type="slidenum">
              <a:rPr lang="en-US" altLang="en-US"/>
              <a:pPr/>
              <a:t>30</a:t>
            </a:fld>
            <a:endParaRPr lang="en-US" altLang="en-US"/>
          </a:p>
        </p:txBody>
      </p:sp>
      <p:pic>
        <p:nvPicPr>
          <p:cNvPr id="31756" name="Picture 6" descr="C:\Users\UEM\Desktop\UEM_New_Logo_05-04-2018.jpg">
            <a:extLst>
              <a:ext uri="{FF2B5EF4-FFF2-40B4-BE49-F238E27FC236}">
                <a16:creationId xmlns:a16="http://schemas.microsoft.com/office/drawing/2014/main" id="{BAE3AAEF-1234-4E03-ABA9-7ACE4F6E9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CA1E61F-7BFC-4058-A843-196740EA1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62200"/>
            <a:ext cx="9220200" cy="147002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PROBLEMS &amp; DISCUSSION </a:t>
            </a:r>
            <a:b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ON </a:t>
            </a:r>
            <a:b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b="1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NORMALIZATION</a:t>
            </a:r>
          </a:p>
        </p:txBody>
      </p:sp>
    </p:spTree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6C9ED5AC-BD1C-4926-B77C-B8560E464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9392854F-5CE1-4454-A571-273CD47C8A03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778" name="TextBox 7">
            <a:extLst>
              <a:ext uri="{FF2B5EF4-FFF2-40B4-BE49-F238E27FC236}">
                <a16:creationId xmlns:a16="http://schemas.microsoft.com/office/drawing/2014/main" id="{139FD44E-425D-48CE-A507-6AFD52B457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2779" name="Slide Number Placeholder 5">
            <a:extLst>
              <a:ext uri="{FF2B5EF4-FFF2-40B4-BE49-F238E27FC236}">
                <a16:creationId xmlns:a16="http://schemas.microsoft.com/office/drawing/2014/main" id="{AC900342-87CB-4D96-B6DD-F8F4F61C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1AB9638-24F5-406F-BA0C-3C202EE5D7D5}" type="slidenum">
              <a:rPr lang="en-US" altLang="en-US"/>
              <a:pPr/>
              <a:t>31</a:t>
            </a:fld>
            <a:endParaRPr lang="en-US" altLang="en-US"/>
          </a:p>
        </p:txBody>
      </p:sp>
      <p:pic>
        <p:nvPicPr>
          <p:cNvPr id="32780" name="Picture 6" descr="C:\Users\UEM\Desktop\UEM_New_Logo_05-04-2018.jpg">
            <a:extLst>
              <a:ext uri="{FF2B5EF4-FFF2-40B4-BE49-F238E27FC236}">
                <a16:creationId xmlns:a16="http://schemas.microsoft.com/office/drawing/2014/main" id="{925AD94A-3ED7-4805-A19C-42BB50533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AAECB36-1401-41D6-B528-B0DC143984EF}"/>
              </a:ext>
            </a:extLst>
          </p:cNvPr>
          <p:cNvSpPr txBox="1">
            <a:spLocks/>
          </p:cNvSpPr>
          <p:nvPr/>
        </p:nvSpPr>
        <p:spPr bwMode="auto">
          <a:xfrm>
            <a:off x="457200" y="12954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 fontScale="97500"/>
          </a:bodyPr>
          <a:lstStyle/>
          <a:p>
            <a:pPr algn="ctr">
              <a:defRPr/>
            </a:pPr>
            <a:r>
              <a:rPr lang="en-IN" sz="2600" b="1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HOW TO FINDOUT THE HIGHEST NORMAL FORM?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BEEC1C8-67D5-4E3C-877A-20C06128ADD7}"/>
              </a:ext>
            </a:extLst>
          </p:cNvPr>
          <p:cNvSpPr txBox="1">
            <a:spLocks/>
          </p:cNvSpPr>
          <p:nvPr/>
        </p:nvSpPr>
        <p:spPr bwMode="auto">
          <a:xfrm>
            <a:off x="76200" y="2819400"/>
            <a:ext cx="89916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 marL="514350" indent="-514350">
              <a:spcBef>
                <a:spcPct val="20000"/>
              </a:spcBef>
              <a:defRPr/>
            </a:pPr>
            <a:r>
              <a:rPr lang="en-IN" sz="24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Steps to find the highest normal form of a relation:</a:t>
            </a:r>
            <a:endParaRPr lang="en-IN" sz="2400" u="sng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 marL="514350" indent="-51435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Find all possible candidate keys (C.K.) of the relation (TABLE).</a:t>
            </a:r>
          </a:p>
          <a:p>
            <a:pPr marL="514350" indent="-51435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Divide all attributes into two categories: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PRIME ATTRIBUTES AND NON-PRIME ATTRIBUTES.</a:t>
            </a:r>
          </a:p>
          <a:p>
            <a:pPr marL="514350" indent="-51435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Check for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1</a:t>
            </a:r>
            <a:r>
              <a:rPr lang="en-IN" sz="2400" b="1" kern="0" baseline="3000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st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 normal form then 2</a:t>
            </a:r>
            <a:r>
              <a:rPr lang="en-IN" sz="2400" b="1" kern="0" baseline="3000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nd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 and so on</a:t>
            </a: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. </a:t>
            </a:r>
          </a:p>
          <a:p>
            <a:pPr marL="514350" indent="-51435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If it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fails to satisfy any n</a:t>
            </a:r>
            <a:r>
              <a:rPr lang="en-IN" sz="2400" b="1" kern="0" baseline="3000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th 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normal form condition, highest normal form will be n-1.</a:t>
            </a:r>
          </a:p>
          <a:p>
            <a:pPr marL="514350" indent="-514350">
              <a:spcBef>
                <a:spcPct val="20000"/>
              </a:spcBef>
              <a:buFont typeface="+mj-lt"/>
              <a:buAutoNum type="arabicPeriod"/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F13B12D5-A691-4E1C-8C8C-5829DA8C0E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5FE9CF1A-DDC4-4C95-8DAE-C8FF8387DF4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802" name="TextBox 7">
            <a:extLst>
              <a:ext uri="{FF2B5EF4-FFF2-40B4-BE49-F238E27FC236}">
                <a16:creationId xmlns:a16="http://schemas.microsoft.com/office/drawing/2014/main" id="{7E5FAAF7-F178-49CE-98A2-8FF05007C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3803" name="Slide Number Placeholder 5">
            <a:extLst>
              <a:ext uri="{FF2B5EF4-FFF2-40B4-BE49-F238E27FC236}">
                <a16:creationId xmlns:a16="http://schemas.microsoft.com/office/drawing/2014/main" id="{E976D2D5-5655-47BC-B342-FCA029CC2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BCF37AD-4848-4CE7-AE1F-9CBD688592A0}" type="slidenum">
              <a:rPr lang="en-US" altLang="en-US"/>
              <a:pPr/>
              <a:t>32</a:t>
            </a:fld>
            <a:endParaRPr lang="en-US" altLang="en-US"/>
          </a:p>
        </p:txBody>
      </p:sp>
      <p:pic>
        <p:nvPicPr>
          <p:cNvPr id="33804" name="Picture 6" descr="C:\Users\UEM\Desktop\UEM_New_Logo_05-04-2018.jpg">
            <a:extLst>
              <a:ext uri="{FF2B5EF4-FFF2-40B4-BE49-F238E27FC236}">
                <a16:creationId xmlns:a16="http://schemas.microsoft.com/office/drawing/2014/main" id="{0B434BB6-F71F-4B06-8AE0-E240FD31E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FEEA7E-3ACF-4E98-B7FA-070906A5F821}"/>
              </a:ext>
            </a:extLst>
          </p:cNvPr>
          <p:cNvSpPr txBox="1">
            <a:spLocks/>
          </p:cNvSpPr>
          <p:nvPr/>
        </p:nvSpPr>
        <p:spPr bwMode="auto">
          <a:xfrm>
            <a:off x="152400" y="1341438"/>
            <a:ext cx="8991600" cy="6430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PROBLEM 1: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Find the highest normal form of a relation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 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R(A,B,C,D,E) with FD set as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{BC-&gt;D, AC-&gt;BE, B-&gt;E}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u="sng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SOLUTION: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Step 1.</a:t>
            </a: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  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(AC)</a:t>
            </a:r>
            <a:r>
              <a:rPr lang="en-IN" sz="2400" kern="0" baseline="3000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+</a:t>
            </a: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 ={A,C,B,E,D} 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but none of its subset (A) OR (C) can determine all attribute 	of relation,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So AC will be candidate key. A or C can’t derive the relation,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	So there will be only 1 candidate key {AC}.</a:t>
            </a:r>
            <a:endParaRPr lang="en-IN" sz="2400" u="sng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A654C97E-28B8-4392-8241-C0FC5D5F3C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C98A566F-9AC8-4639-B9BA-1F987075869A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4826" name="TextBox 7">
            <a:extLst>
              <a:ext uri="{FF2B5EF4-FFF2-40B4-BE49-F238E27FC236}">
                <a16:creationId xmlns:a16="http://schemas.microsoft.com/office/drawing/2014/main" id="{FDED957E-B682-4C8D-A026-1E4DCE6A7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4827" name="Slide Number Placeholder 5">
            <a:extLst>
              <a:ext uri="{FF2B5EF4-FFF2-40B4-BE49-F238E27FC236}">
                <a16:creationId xmlns:a16="http://schemas.microsoft.com/office/drawing/2014/main" id="{1E4584E8-D4C9-4559-A48A-1BE51081E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0DAE41F-EB13-4EB2-9EAF-615A8D65247E}" type="slidenum">
              <a:rPr lang="en-US" altLang="en-US"/>
              <a:pPr/>
              <a:t>33</a:t>
            </a:fld>
            <a:endParaRPr lang="en-US" altLang="en-US"/>
          </a:p>
        </p:txBody>
      </p:sp>
      <p:pic>
        <p:nvPicPr>
          <p:cNvPr id="34828" name="Picture 6" descr="C:\Users\UEM\Desktop\UEM_New_Logo_05-04-2018.jpg">
            <a:extLst>
              <a:ext uri="{FF2B5EF4-FFF2-40B4-BE49-F238E27FC236}">
                <a16:creationId xmlns:a16="http://schemas.microsoft.com/office/drawing/2014/main" id="{7FFFA30C-4193-44E4-9EB2-402A08AEA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785567-99D2-4E28-942F-A4B2E4B7A1B9}"/>
              </a:ext>
            </a:extLst>
          </p:cNvPr>
          <p:cNvSpPr txBox="1">
            <a:spLocks/>
          </p:cNvSpPr>
          <p:nvPr/>
        </p:nvSpPr>
        <p:spPr bwMode="auto">
          <a:xfrm>
            <a:off x="457200" y="1676400"/>
            <a:ext cx="8229600" cy="5516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en-IN" sz="2400" b="1" u="sng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Step 2.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Check for other C.K. By different combinations: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B+ = BE != R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D+ = D !=R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E + = E! = R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BD + = BCD !=R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DE+ = DE !=R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BE+ = BCDE !=R</a:t>
            </a:r>
          </a:p>
          <a:p>
            <a:pPr>
              <a:spcBef>
                <a:spcPct val="20000"/>
              </a:spcBef>
              <a:defRPr/>
            </a:pPr>
            <a:endParaRPr lang="en-IN" sz="2400" kern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So, none are not equals to R (ABCDE)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So, </a:t>
            </a: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only one C.K. = AC</a:t>
            </a:r>
          </a:p>
          <a:p>
            <a:pPr>
              <a:spcBef>
                <a:spcPct val="20000"/>
              </a:spcBef>
              <a:defRPr/>
            </a:pPr>
            <a:endParaRPr lang="en-IN" sz="2400" kern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</p:spTree>
  </p:cSld>
  <p:clrMapOvr>
    <a:masterClrMapping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D7780247-D53E-4075-8D15-40FDC6905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C69F890E-4B59-4B31-8314-CA9D5D45B62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5850" name="TextBox 7">
            <a:extLst>
              <a:ext uri="{FF2B5EF4-FFF2-40B4-BE49-F238E27FC236}">
                <a16:creationId xmlns:a16="http://schemas.microsoft.com/office/drawing/2014/main" id="{E2ADA054-9632-4F36-BEBF-5BB2B037E3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5851" name="Slide Number Placeholder 5">
            <a:extLst>
              <a:ext uri="{FF2B5EF4-FFF2-40B4-BE49-F238E27FC236}">
                <a16:creationId xmlns:a16="http://schemas.microsoft.com/office/drawing/2014/main" id="{86EA8A03-7D30-42DB-A09C-A329EA7D1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4E05FCC-9DCE-4A9B-AC94-DE38C8042FA5}" type="slidenum">
              <a:rPr lang="en-US" altLang="en-US"/>
              <a:pPr/>
              <a:t>34</a:t>
            </a:fld>
            <a:endParaRPr lang="en-US" altLang="en-US"/>
          </a:p>
        </p:txBody>
      </p:sp>
      <p:pic>
        <p:nvPicPr>
          <p:cNvPr id="35852" name="Picture 6" descr="C:\Users\UEM\Desktop\UEM_New_Logo_05-04-2018.jpg">
            <a:extLst>
              <a:ext uri="{FF2B5EF4-FFF2-40B4-BE49-F238E27FC236}">
                <a16:creationId xmlns:a16="http://schemas.microsoft.com/office/drawing/2014/main" id="{1F20D3E8-A1E6-458E-8468-00EB4AB6C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9BA17EF-DB96-437D-B96D-CCFB6557F3B6}"/>
              </a:ext>
            </a:extLst>
          </p:cNvPr>
          <p:cNvSpPr txBox="1">
            <a:spLocks/>
          </p:cNvSpPr>
          <p:nvPr/>
        </p:nvSpPr>
        <p:spPr bwMode="auto">
          <a:xfrm>
            <a:off x="152400" y="1447800"/>
            <a:ext cx="89916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b="1" u="sng" kern="0">
                <a:latin typeface="Times New Roman" pitchFamily="18" charset="0"/>
                <a:cs typeface="Times New Roman" pitchFamily="18" charset="0"/>
              </a:rPr>
              <a:t>Step 3.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 </a:t>
            </a:r>
            <a:r>
              <a:rPr lang="en-IN" sz="2400" b="1" kern="0">
                <a:latin typeface="Times New Roman" pitchFamily="18" charset="0"/>
                <a:cs typeface="Times New Roman" pitchFamily="18" charset="0"/>
              </a:rPr>
              <a:t>Prime attribute 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are those attribute which are part of candidate key </a:t>
            </a:r>
            <a:r>
              <a:rPr lang="en-IN" sz="2400" b="1" kern="0">
                <a:latin typeface="Times New Roman" pitchFamily="18" charset="0"/>
                <a:cs typeface="Times New Roman" pitchFamily="18" charset="0"/>
              </a:rPr>
              <a:t>{A,C} 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in this example and others will be </a:t>
            </a:r>
            <a:r>
              <a:rPr lang="en-IN" sz="2400" b="1" kern="0">
                <a:latin typeface="Times New Roman" pitchFamily="18" charset="0"/>
                <a:cs typeface="Times New Roman" pitchFamily="18" charset="0"/>
              </a:rPr>
              <a:t>non-prime {B,D,E} 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in this example.</a:t>
            </a:r>
          </a:p>
          <a:p>
            <a:pPr>
              <a:spcBef>
                <a:spcPct val="20000"/>
              </a:spcBef>
              <a:defRPr/>
            </a:pPr>
            <a:endParaRPr lang="en-IN" sz="2400" ker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2400" b="1" u="sng" kern="0">
                <a:latin typeface="Times New Roman" pitchFamily="18" charset="0"/>
                <a:cs typeface="Times New Roman" pitchFamily="18" charset="0"/>
              </a:rPr>
              <a:t>Step 4.</a:t>
            </a:r>
            <a:r>
              <a:rPr lang="en-IN" sz="2400" u="sng" ker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 The relation R is in 1</a:t>
            </a:r>
            <a:r>
              <a:rPr lang="en-IN" sz="2400" kern="0" baseline="30000">
                <a:latin typeface="Times New Roman" pitchFamily="18" charset="0"/>
                <a:cs typeface="Times New Roman" pitchFamily="18" charset="0"/>
              </a:rPr>
              <a:t>st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normal form as a relational DBMS does not allow multi-valued or composite attribute.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NEXT,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The relation is in 2</a:t>
            </a:r>
            <a:r>
              <a:rPr lang="en-IN" sz="2400" kern="0" baseline="3000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normal form because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	BC-&gt;D is in 2</a:t>
            </a:r>
            <a:r>
              <a:rPr lang="en-IN" sz="2400" kern="0" baseline="3000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normal form (BC is not proper subset of candidate key AC) and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	AC-&gt;BE is in 2</a:t>
            </a:r>
            <a:r>
              <a:rPr lang="en-IN" sz="2400" kern="0" baseline="3000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normal form (AC is candidate key) and B-&gt;E is in 2</a:t>
            </a:r>
            <a:r>
              <a:rPr lang="en-IN" sz="2400" kern="0" baseline="3000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IN" sz="2400" kern="0">
                <a:latin typeface="Times New Roman" pitchFamily="18" charset="0"/>
                <a:cs typeface="Times New Roman" pitchFamily="18" charset="0"/>
              </a:rPr>
              <a:t> normal form (B is not a proper subset of candidate key AC).</a:t>
            </a:r>
          </a:p>
          <a:p>
            <a:pPr>
              <a:spcBef>
                <a:spcPct val="20000"/>
              </a:spcBef>
              <a:defRPr/>
            </a:pPr>
            <a:endParaRPr lang="en-IN" sz="2400" ker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endParaRPr lang="en-IN" sz="2400" kern="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246B770E-9465-4497-9BA9-DB557C111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4E4E5D60-8F85-4D44-B99D-8CB28253D7C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874" name="TextBox 7">
            <a:extLst>
              <a:ext uri="{FF2B5EF4-FFF2-40B4-BE49-F238E27FC236}">
                <a16:creationId xmlns:a16="http://schemas.microsoft.com/office/drawing/2014/main" id="{85808CD7-83FB-4E65-A826-8F83D4B6D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6875" name="Slide Number Placeholder 5">
            <a:extLst>
              <a:ext uri="{FF2B5EF4-FFF2-40B4-BE49-F238E27FC236}">
                <a16:creationId xmlns:a16="http://schemas.microsoft.com/office/drawing/2014/main" id="{AFD77A03-CFE8-4085-ADD3-D815F29B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D966193-2E7A-4FB1-AA4D-484539218DA5}" type="slidenum">
              <a:rPr lang="en-US" altLang="en-US"/>
              <a:pPr/>
              <a:t>35</a:t>
            </a:fld>
            <a:endParaRPr lang="en-US" altLang="en-US"/>
          </a:p>
        </p:txBody>
      </p:sp>
      <p:pic>
        <p:nvPicPr>
          <p:cNvPr id="36876" name="Picture 6" descr="C:\Users\UEM\Desktop\UEM_New_Logo_05-04-2018.jpg">
            <a:extLst>
              <a:ext uri="{FF2B5EF4-FFF2-40B4-BE49-F238E27FC236}">
                <a16:creationId xmlns:a16="http://schemas.microsoft.com/office/drawing/2014/main" id="{1505F4A9-2DA5-44AA-96C4-16DB12549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CAB5A12-F26C-4274-A024-A2BD3D7A32EF}"/>
              </a:ext>
            </a:extLst>
          </p:cNvPr>
          <p:cNvSpPr txBox="1">
            <a:spLocks/>
          </p:cNvSpPr>
          <p:nvPr/>
        </p:nvSpPr>
        <p:spPr bwMode="auto">
          <a:xfrm>
            <a:off x="152400" y="15240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The relation is not in 3</a:t>
            </a:r>
            <a:r>
              <a:rPr lang="en-IN" sz="2400" kern="0" baseline="30000">
                <a:latin typeface="Cambria" pitchFamily="18" charset="0"/>
                <a:ea typeface="Cambria" pitchFamily="18" charset="0"/>
                <a:cs typeface="Times New Roman" pitchFamily="18" charset="0"/>
              </a:rPr>
              <a:t>rd</a:t>
            </a: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 normal form because in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BC-&gt;D (neither BC is a super key nor D is a prime attribute) and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	in B-&gt;E (neither B is a super key nor E is a prime attribute) but to satisfy 3</a:t>
            </a:r>
            <a:r>
              <a:rPr lang="en-IN" sz="2400" kern="0" baseline="30000">
                <a:latin typeface="Cambria" pitchFamily="18" charset="0"/>
                <a:ea typeface="Cambria" pitchFamily="18" charset="0"/>
                <a:cs typeface="Times New Roman" pitchFamily="18" charset="0"/>
              </a:rPr>
              <a:t>rd</a:t>
            </a: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 normal for, </a:t>
            </a:r>
          </a:p>
          <a:p>
            <a:pPr>
              <a:spcBef>
                <a:spcPct val="20000"/>
              </a:spcBef>
              <a:defRPr/>
            </a:pPr>
            <a:r>
              <a:rPr lang="en-IN" sz="2400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	either LHS of an FD should be super key or RHS should be prime attribute.</a:t>
            </a:r>
          </a:p>
          <a:p>
            <a:pPr>
              <a:spcBef>
                <a:spcPct val="20000"/>
              </a:spcBef>
              <a:defRPr/>
            </a:pPr>
            <a:endParaRPr lang="en-IN" sz="2400" b="1" kern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So the highest normal form of relation will be 2NF.</a:t>
            </a:r>
          </a:p>
          <a:p>
            <a:pPr>
              <a:spcBef>
                <a:spcPct val="20000"/>
              </a:spcBef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</p:spTree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C297B645-8D13-40AA-999A-C15119C38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81683C83-C223-450A-9068-75421DDFFCF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898" name="TextBox 7">
            <a:extLst>
              <a:ext uri="{FF2B5EF4-FFF2-40B4-BE49-F238E27FC236}">
                <a16:creationId xmlns:a16="http://schemas.microsoft.com/office/drawing/2014/main" id="{926757FC-2536-4B57-B24F-AC1CE03BC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7899" name="Slide Number Placeholder 5">
            <a:extLst>
              <a:ext uri="{FF2B5EF4-FFF2-40B4-BE49-F238E27FC236}">
                <a16:creationId xmlns:a16="http://schemas.microsoft.com/office/drawing/2014/main" id="{78AFE19E-B3AE-41E1-9F03-D2E948C5B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BC4910A-CDA9-4506-BC8E-29911918AEE9}" type="slidenum">
              <a:rPr lang="en-US" altLang="en-US"/>
              <a:pPr/>
              <a:t>36</a:t>
            </a:fld>
            <a:endParaRPr lang="en-US" altLang="en-US"/>
          </a:p>
        </p:txBody>
      </p:sp>
      <p:pic>
        <p:nvPicPr>
          <p:cNvPr id="37900" name="Picture 6" descr="C:\Users\UEM\Desktop\UEM_New_Logo_05-04-2018.jpg">
            <a:extLst>
              <a:ext uri="{FF2B5EF4-FFF2-40B4-BE49-F238E27FC236}">
                <a16:creationId xmlns:a16="http://schemas.microsoft.com/office/drawing/2014/main" id="{5DC1B7F4-8DDE-4753-A46C-F2422E382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62C2A5-07B3-4F74-997A-28A007BE7A93}"/>
              </a:ext>
            </a:extLst>
          </p:cNvPr>
          <p:cNvSpPr txBox="1">
            <a:spLocks/>
          </p:cNvSpPr>
          <p:nvPr/>
        </p:nvSpPr>
        <p:spPr bwMode="auto">
          <a:xfrm>
            <a:off x="152400" y="15240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Arial" charset="0"/>
              </a:rPr>
              <a:t>Q. Find the highest normal form for the given relation.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R(ABCDE)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BC-&gt;ADE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D-&gt;B</a:t>
            </a:r>
          </a:p>
        </p:txBody>
      </p:sp>
    </p:spTree>
  </p:cSld>
  <p:clrMapOvr>
    <a:masterClrMapping/>
  </p:clrMapOvr>
  <p:transition spd="med">
    <p:pull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6C04F101-4DFE-4509-9B87-C7C8D1552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7479F7DA-7CC2-43F3-937A-639E2251BAE5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8922" name="TextBox 7">
            <a:extLst>
              <a:ext uri="{FF2B5EF4-FFF2-40B4-BE49-F238E27FC236}">
                <a16:creationId xmlns:a16="http://schemas.microsoft.com/office/drawing/2014/main" id="{28C60909-3C3B-49C5-BD4B-3B5FE156B8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8923" name="Slide Number Placeholder 5">
            <a:extLst>
              <a:ext uri="{FF2B5EF4-FFF2-40B4-BE49-F238E27FC236}">
                <a16:creationId xmlns:a16="http://schemas.microsoft.com/office/drawing/2014/main" id="{5C81BD0B-DBA3-461E-9D12-4FDBB8C1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402993A-BA3C-48AB-ACC8-139C7BD45FF1}" type="slidenum">
              <a:rPr lang="en-US" altLang="en-US"/>
              <a:pPr/>
              <a:t>37</a:t>
            </a:fld>
            <a:endParaRPr lang="en-US" altLang="en-US"/>
          </a:p>
        </p:txBody>
      </p:sp>
      <p:pic>
        <p:nvPicPr>
          <p:cNvPr id="38924" name="Picture 6" descr="C:\Users\UEM\Desktop\UEM_New_Logo_05-04-2018.jpg">
            <a:extLst>
              <a:ext uri="{FF2B5EF4-FFF2-40B4-BE49-F238E27FC236}">
                <a16:creationId xmlns:a16="http://schemas.microsoft.com/office/drawing/2014/main" id="{73643DB5-DA20-431D-A421-43CE1EFA5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79D102-0BD8-43FD-BB4F-A19B5C739D76}"/>
              </a:ext>
            </a:extLst>
          </p:cNvPr>
          <p:cNvSpPr txBox="1">
            <a:spLocks/>
          </p:cNvSpPr>
          <p:nvPr/>
        </p:nvSpPr>
        <p:spPr bwMode="auto">
          <a:xfrm>
            <a:off x="152400" y="15240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561C1D-4C22-4813-8A5F-C42128059FE6}"/>
              </a:ext>
            </a:extLst>
          </p:cNvPr>
          <p:cNvSpPr txBox="1">
            <a:spLocks/>
          </p:cNvSpPr>
          <p:nvPr/>
        </p:nvSpPr>
        <p:spPr bwMode="auto">
          <a:xfrm>
            <a:off x="304800" y="14478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Arial" charset="0"/>
              </a:rPr>
              <a:t>Q. Find the highest normal form for the given relation.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R(ABCDEH)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A-&gt;B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BC-&gt;D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E-&gt;C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D-&gt;A</a:t>
            </a:r>
          </a:p>
        </p:txBody>
      </p:sp>
    </p:spTree>
  </p:cSld>
  <p:clrMapOvr>
    <a:masterClrMapping/>
  </p:clrMapOvr>
  <p:transition spd="med">
    <p:pull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254E0101-46D0-4C26-97A2-AFD032702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67E6EF6E-DF9E-4521-B27D-120C86AE01A1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9946" name="TextBox 7">
            <a:extLst>
              <a:ext uri="{FF2B5EF4-FFF2-40B4-BE49-F238E27FC236}">
                <a16:creationId xmlns:a16="http://schemas.microsoft.com/office/drawing/2014/main" id="{F168E559-39F9-4E0F-8D46-F4BB53CF56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39947" name="Slide Number Placeholder 5">
            <a:extLst>
              <a:ext uri="{FF2B5EF4-FFF2-40B4-BE49-F238E27FC236}">
                <a16:creationId xmlns:a16="http://schemas.microsoft.com/office/drawing/2014/main" id="{0413CBF8-BF0A-4C46-B871-56D86E51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8C91D32-3AAF-4F82-BE54-466E6F5C3E5B}" type="slidenum">
              <a:rPr lang="en-US" altLang="en-US"/>
              <a:pPr/>
              <a:t>38</a:t>
            </a:fld>
            <a:endParaRPr lang="en-US" altLang="en-US"/>
          </a:p>
        </p:txBody>
      </p:sp>
      <p:pic>
        <p:nvPicPr>
          <p:cNvPr id="39948" name="Picture 6" descr="C:\Users\UEM\Desktop\UEM_New_Logo_05-04-2018.jpg">
            <a:extLst>
              <a:ext uri="{FF2B5EF4-FFF2-40B4-BE49-F238E27FC236}">
                <a16:creationId xmlns:a16="http://schemas.microsoft.com/office/drawing/2014/main" id="{612A5B87-8553-478C-ADB7-8B5FDEB6E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B2D1616-6E86-47F2-854C-E2AD88FDDDCA}"/>
              </a:ext>
            </a:extLst>
          </p:cNvPr>
          <p:cNvSpPr txBox="1">
            <a:spLocks/>
          </p:cNvSpPr>
          <p:nvPr/>
        </p:nvSpPr>
        <p:spPr bwMode="auto">
          <a:xfrm>
            <a:off x="152400" y="15240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F4609C-4387-45C1-B24D-B98C60E640DD}"/>
              </a:ext>
            </a:extLst>
          </p:cNvPr>
          <p:cNvSpPr txBox="1">
            <a:spLocks/>
          </p:cNvSpPr>
          <p:nvPr/>
        </p:nvSpPr>
        <p:spPr bwMode="auto">
          <a:xfrm>
            <a:off x="304800" y="1447800"/>
            <a:ext cx="90678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Arial" charset="0"/>
              </a:rPr>
              <a:t>Q. Find the highest normal form for the given relation.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R(ABCDEPG)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AB-&gt;CD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DE-&gt;P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C-&gt;E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P-&gt;C</a:t>
            </a:r>
          </a:p>
          <a:p>
            <a:pPr>
              <a:spcBef>
                <a:spcPct val="20000"/>
              </a:spcBef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+mn-cs"/>
              </a:rPr>
              <a:t>B-&gt;G</a:t>
            </a:r>
          </a:p>
          <a:p>
            <a:pPr>
              <a:spcBef>
                <a:spcPct val="20000"/>
              </a:spcBef>
              <a:defRPr/>
            </a:pPr>
            <a:endParaRPr lang="en-IN" sz="2400" b="1" kern="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</p:spTree>
  </p:cSld>
  <p:clrMapOvr>
    <a:masterClrMapping/>
  </p:clrMapOvr>
  <p:transition spd="med">
    <p:pull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4113914D-44B4-455B-922D-F03AED58E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4CA88A4E-D0D1-420F-966A-B717DC5342BD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970" name="TextBox 7">
            <a:extLst>
              <a:ext uri="{FF2B5EF4-FFF2-40B4-BE49-F238E27FC236}">
                <a16:creationId xmlns:a16="http://schemas.microsoft.com/office/drawing/2014/main" id="{09E7646B-06B0-4E28-B273-B707D4EF1D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40971" name="Slide Number Placeholder 5">
            <a:extLst>
              <a:ext uri="{FF2B5EF4-FFF2-40B4-BE49-F238E27FC236}">
                <a16:creationId xmlns:a16="http://schemas.microsoft.com/office/drawing/2014/main" id="{7649C6ED-A66A-4D30-B173-699EE225E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DBB8BBA-CD45-4576-BDFC-E2FA83D5C33F}" type="slidenum">
              <a:rPr lang="en-US" altLang="en-US"/>
              <a:pPr/>
              <a:t>39</a:t>
            </a:fld>
            <a:endParaRPr lang="en-US" altLang="en-US"/>
          </a:p>
        </p:txBody>
      </p:sp>
      <p:pic>
        <p:nvPicPr>
          <p:cNvPr id="40972" name="Picture 6" descr="C:\Users\UEM\Desktop\UEM_New_Logo_05-04-2018.jpg">
            <a:extLst>
              <a:ext uri="{FF2B5EF4-FFF2-40B4-BE49-F238E27FC236}">
                <a16:creationId xmlns:a16="http://schemas.microsoft.com/office/drawing/2014/main" id="{9AB6725D-0ADB-4110-9EE4-353337C86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3E5BF49-9F89-4E7C-B004-947716F6B583}"/>
              </a:ext>
            </a:extLst>
          </p:cNvPr>
          <p:cNvSpPr txBox="1">
            <a:spLocks/>
          </p:cNvSpPr>
          <p:nvPr/>
        </p:nvSpPr>
        <p:spPr bwMode="auto">
          <a:xfrm>
            <a:off x="457200" y="2895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THANK YOU!!</a:t>
            </a:r>
            <a:b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&amp;</a:t>
            </a:r>
            <a:b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</a:br>
            <a:r>
              <a:rPr lang="en-IN" sz="4400" b="1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PRACTICE MORE!!</a:t>
            </a:r>
            <a:endParaRPr lang="en-IN" sz="4400" b="1" kern="0" dirty="0">
              <a:solidFill>
                <a:schemeClr val="tx2"/>
              </a:solidFill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E12FE417-7B95-44B7-8C17-F4340195E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B3F96EA9-56E3-41CD-BA2B-BC971C2ABDE5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130" name="TextBox 7">
            <a:extLst>
              <a:ext uri="{FF2B5EF4-FFF2-40B4-BE49-F238E27FC236}">
                <a16:creationId xmlns:a16="http://schemas.microsoft.com/office/drawing/2014/main" id="{D91B8AE6-E565-46A7-B25E-CBEFC95F52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5131" name="Slide Number Placeholder 5">
            <a:extLst>
              <a:ext uri="{FF2B5EF4-FFF2-40B4-BE49-F238E27FC236}">
                <a16:creationId xmlns:a16="http://schemas.microsoft.com/office/drawing/2014/main" id="{91AAD5EF-2E42-47D3-82B8-BA88FFF5C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8E3A26C-53E7-4E8A-9A54-030B1A4580DF}" type="slidenum">
              <a:rPr lang="en-US" altLang="en-US"/>
              <a:pPr/>
              <a:t>4</a:t>
            </a:fld>
            <a:endParaRPr lang="en-US" altLang="en-US"/>
          </a:p>
        </p:txBody>
      </p:sp>
      <p:pic>
        <p:nvPicPr>
          <p:cNvPr id="5132" name="Picture 6" descr="C:\Users\UEM\Desktop\UEM_New_Logo_05-04-2018.jpg">
            <a:extLst>
              <a:ext uri="{FF2B5EF4-FFF2-40B4-BE49-F238E27FC236}">
                <a16:creationId xmlns:a16="http://schemas.microsoft.com/office/drawing/2014/main" id="{8965CA9D-07BE-44A2-975A-1B35746D85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7BE06E9-E260-483E-A398-6960605998A8}"/>
              </a:ext>
            </a:extLst>
          </p:cNvPr>
          <p:cNvSpPr txBox="1">
            <a:spLocks/>
          </p:cNvSpPr>
          <p:nvPr/>
        </p:nvSpPr>
        <p:spPr bwMode="auto">
          <a:xfrm>
            <a:off x="304800" y="1493838"/>
            <a:ext cx="8686800" cy="5821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Check Branch-code, branch-name, HOD-name : Becoming redundant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All student information getting stored in one table: multiple entry of same data : Data redundancy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400" b="1" kern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Disadvantages of the structure:</a:t>
            </a:r>
          </a:p>
          <a:p>
            <a:pPr lvl="1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Insertion anomaly</a:t>
            </a:r>
          </a:p>
          <a:p>
            <a:pPr lvl="1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Deletion anomaly</a:t>
            </a:r>
          </a:p>
          <a:p>
            <a:pPr lvl="1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Updation / modification anomaly</a:t>
            </a:r>
          </a:p>
          <a:p>
            <a:pPr lvl="1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Data inconsistency</a:t>
            </a:r>
          </a:p>
          <a:p>
            <a:pPr lvl="1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>
                <a:latin typeface="Cambria" pitchFamily="18" charset="0"/>
                <a:ea typeface="Cambria" pitchFamily="18" charset="0"/>
                <a:cs typeface="Times New Roman" pitchFamily="18" charset="0"/>
              </a:rPr>
              <a:t>Database size and storage complexity</a:t>
            </a:r>
            <a:endParaRPr lang="en-IN" sz="24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E49F86FB-8BF7-44CD-A97F-D04B3CE2C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D98653EA-42F3-4F00-B2B7-F70EA86B4C12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994" name="TextBox 11">
            <a:extLst>
              <a:ext uri="{FF2B5EF4-FFF2-40B4-BE49-F238E27FC236}">
                <a16:creationId xmlns:a16="http://schemas.microsoft.com/office/drawing/2014/main" id="{88D7ABE9-048E-40FF-9DFB-CCBBAE1770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8613" y="2084388"/>
            <a:ext cx="2930525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IN" altLang="en-US" sz="4400" b="1">
                <a:latin typeface="Cambria" panose="02040503050406030204" pitchFamily="18" charset="0"/>
              </a:rPr>
              <a:t>Thank You</a:t>
            </a:r>
          </a:p>
        </p:txBody>
      </p:sp>
      <p:sp>
        <p:nvSpPr>
          <p:cNvPr id="41995" name="Slide Number Placeholder 7">
            <a:extLst>
              <a:ext uri="{FF2B5EF4-FFF2-40B4-BE49-F238E27FC236}">
                <a16:creationId xmlns:a16="http://schemas.microsoft.com/office/drawing/2014/main" id="{72411640-F725-45BB-9D13-D464E3E3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B7730AC-3319-482A-912F-A2CE8092023A}" type="slidenum">
              <a:rPr lang="en-US" altLang="en-US"/>
              <a:pPr/>
              <a:t>40</a:t>
            </a:fld>
            <a:endParaRPr lang="en-US" altLang="en-US"/>
          </a:p>
        </p:txBody>
      </p:sp>
      <p:pic>
        <p:nvPicPr>
          <p:cNvPr id="41996" name="Picture 8" descr="handshake-graphic-vector-1275087.jpg">
            <a:extLst>
              <a:ext uri="{FF2B5EF4-FFF2-40B4-BE49-F238E27FC236}">
                <a16:creationId xmlns:a16="http://schemas.microsoft.com/office/drawing/2014/main" id="{591581FA-8D38-4C77-89B2-6F4093AC0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3124200"/>
            <a:ext cx="24384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97" name="Picture 7" descr="C:\Users\UEM\Desktop\UEM_New_Logo_05-04-2018.jpg">
            <a:extLst>
              <a:ext uri="{FF2B5EF4-FFF2-40B4-BE49-F238E27FC236}">
                <a16:creationId xmlns:a16="http://schemas.microsoft.com/office/drawing/2014/main" id="{919B46AC-A024-4EED-901E-7C912DC5A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45DE046D-0213-4196-AFCD-2ACDB9B4F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58D22CE9-FB18-4EC8-8A18-2BE58257D95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154" name="TextBox 7">
            <a:extLst>
              <a:ext uri="{FF2B5EF4-FFF2-40B4-BE49-F238E27FC236}">
                <a16:creationId xmlns:a16="http://schemas.microsoft.com/office/drawing/2014/main" id="{7DB8B772-FB14-48C1-AA90-1D044B4E43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6155" name="Slide Number Placeholder 5">
            <a:extLst>
              <a:ext uri="{FF2B5EF4-FFF2-40B4-BE49-F238E27FC236}">
                <a16:creationId xmlns:a16="http://schemas.microsoft.com/office/drawing/2014/main" id="{1172D471-171E-4702-8818-A06E400A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F13B665-2675-4DD7-9B40-F1882AD747F8}" type="slidenum">
              <a:rPr lang="en-US" altLang="en-US"/>
              <a:pPr/>
              <a:t>5</a:t>
            </a:fld>
            <a:endParaRPr lang="en-US" altLang="en-US"/>
          </a:p>
        </p:txBody>
      </p:sp>
      <p:pic>
        <p:nvPicPr>
          <p:cNvPr id="6156" name="Picture 6" descr="C:\Users\UEM\Desktop\UEM_New_Logo_05-04-2018.jpg">
            <a:extLst>
              <a:ext uri="{FF2B5EF4-FFF2-40B4-BE49-F238E27FC236}">
                <a16:creationId xmlns:a16="http://schemas.microsoft.com/office/drawing/2014/main" id="{9D08A5E0-55D3-4718-B6FF-83F3F7625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745CCC2-E117-43CC-9C7D-563E20C56722}"/>
              </a:ext>
            </a:extLst>
          </p:cNvPr>
          <p:cNvSpPr txBox="1">
            <a:spLocks/>
          </p:cNvSpPr>
          <p:nvPr/>
        </p:nvSpPr>
        <p:spPr bwMode="auto">
          <a:xfrm>
            <a:off x="457200" y="990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3200" b="1" u="sng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INSERTION ANOMALY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DB6C26A-84FE-43F8-BE08-FCA0A399C7AB}"/>
              </a:ext>
            </a:extLst>
          </p:cNvPr>
          <p:cNvSpPr txBox="1">
            <a:spLocks/>
          </p:cNvSpPr>
          <p:nvPr/>
        </p:nvSpPr>
        <p:spPr bwMode="auto">
          <a:xfrm>
            <a:off x="457200" y="1981200"/>
            <a:ext cx="82296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When certain data cannot be inserted in the database without the presence of another data.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Suppose, the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table doesn’t have MECHANICAL branch</a:t>
            </a: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 but in admission season the branch information can be required to be offered to the new joiners.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Problem –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unless students are not enrolled in MECHANICAL BRANCH, we cannot have the information about the branch itself. 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	 WRONG APPROACH. 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SOLUTION – what if we can keep branch information in a separate table where all branch data can be stored irrespective of student existence.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400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153D3D1-51EF-4A13-A0F6-D4392224F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AFC84F69-C916-45D6-ADEA-00BE8007ECC6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178" name="TextBox 7">
            <a:extLst>
              <a:ext uri="{FF2B5EF4-FFF2-40B4-BE49-F238E27FC236}">
                <a16:creationId xmlns:a16="http://schemas.microsoft.com/office/drawing/2014/main" id="{D4328365-F073-4CED-855A-E26F08E16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7179" name="Slide Number Placeholder 5">
            <a:extLst>
              <a:ext uri="{FF2B5EF4-FFF2-40B4-BE49-F238E27FC236}">
                <a16:creationId xmlns:a16="http://schemas.microsoft.com/office/drawing/2014/main" id="{53EAA8E8-9C12-4E02-809E-75D5480FA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F133B8A-B59F-40BC-A4CD-B3777B0FD6E9}" type="slidenum">
              <a:rPr lang="en-US" altLang="en-US"/>
              <a:pPr/>
              <a:t>6</a:t>
            </a:fld>
            <a:endParaRPr lang="en-US" altLang="en-US"/>
          </a:p>
        </p:txBody>
      </p:sp>
      <p:pic>
        <p:nvPicPr>
          <p:cNvPr id="7180" name="Picture 6" descr="C:\Users\UEM\Desktop\UEM_New_Logo_05-04-2018.jpg">
            <a:extLst>
              <a:ext uri="{FF2B5EF4-FFF2-40B4-BE49-F238E27FC236}">
                <a16:creationId xmlns:a16="http://schemas.microsoft.com/office/drawing/2014/main" id="{A4A79A07-A00A-437B-9204-460101701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0871B3C7-C8AE-4169-8BF5-F91F87FDE114}"/>
              </a:ext>
            </a:extLst>
          </p:cNvPr>
          <p:cNvGraphicFramePr>
            <a:graphicFrameLocks/>
          </p:cNvGraphicFramePr>
          <p:nvPr/>
        </p:nvGraphicFramePr>
        <p:xfrm>
          <a:off x="76200" y="1447800"/>
          <a:ext cx="89154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u="sng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2400" b="1" u="sng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239" name="TextBox 7">
            <a:extLst>
              <a:ext uri="{FF2B5EF4-FFF2-40B4-BE49-F238E27FC236}">
                <a16:creationId xmlns:a16="http://schemas.microsoft.com/office/drawing/2014/main" id="{D761819A-E516-4014-887B-EE5A80B5D4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4843463"/>
            <a:ext cx="8001000" cy="163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sz="20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What about MECHANICAL BRANCH??</a:t>
            </a:r>
          </a:p>
          <a:p>
            <a:endParaRPr lang="en-IN" altLang="en-US" sz="2000" b="1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IN" altLang="en-US" sz="20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Exists in the university but no information present in the table unless &amp; until students are getting admitted to the MECHANICAL BRANCH!!!</a:t>
            </a:r>
          </a:p>
        </p:txBody>
      </p: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09610E-9ABF-405E-9020-F06547980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406EC4F5-878D-49A7-B56C-0848FE92A05E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202" name="TextBox 7">
            <a:extLst>
              <a:ext uri="{FF2B5EF4-FFF2-40B4-BE49-F238E27FC236}">
                <a16:creationId xmlns:a16="http://schemas.microsoft.com/office/drawing/2014/main" id="{D6FDA7F2-6ADA-41B3-ADB8-F6F736344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8203" name="Slide Number Placeholder 5">
            <a:extLst>
              <a:ext uri="{FF2B5EF4-FFF2-40B4-BE49-F238E27FC236}">
                <a16:creationId xmlns:a16="http://schemas.microsoft.com/office/drawing/2014/main" id="{B3B57D60-C79F-4483-8E23-E8474DED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0BA530D-80B9-4397-B3AD-85A95867DEBB}" type="slidenum">
              <a:rPr lang="en-US" altLang="en-US"/>
              <a:pPr/>
              <a:t>7</a:t>
            </a:fld>
            <a:endParaRPr lang="en-US" altLang="en-US"/>
          </a:p>
        </p:txBody>
      </p:sp>
      <p:pic>
        <p:nvPicPr>
          <p:cNvPr id="8204" name="Picture 6" descr="C:\Users\UEM\Desktop\UEM_New_Logo_05-04-2018.jpg">
            <a:extLst>
              <a:ext uri="{FF2B5EF4-FFF2-40B4-BE49-F238E27FC236}">
                <a16:creationId xmlns:a16="http://schemas.microsoft.com/office/drawing/2014/main" id="{A9DE9FB7-CCC1-4888-996C-1F2949415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F94CCA1-EA67-4C99-AC1B-7C2AF9A0D1B3}"/>
              </a:ext>
            </a:extLst>
          </p:cNvPr>
          <p:cNvSpPr txBox="1">
            <a:spLocks/>
          </p:cNvSpPr>
          <p:nvPr/>
        </p:nvSpPr>
        <p:spPr bwMode="auto">
          <a:xfrm>
            <a:off x="457200" y="9906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2800" b="1" u="sng" kern="0" dirty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UPDATION ANOMALY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073F1B-913C-417B-BB42-794FD4EB3D64}"/>
              </a:ext>
            </a:extLst>
          </p:cNvPr>
          <p:cNvSpPr txBox="1">
            <a:spLocks/>
          </p:cNvSpPr>
          <p:nvPr/>
        </p:nvSpPr>
        <p:spPr bwMode="auto">
          <a:xfrm>
            <a:off x="304800" y="1981200"/>
            <a:ext cx="86868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2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When we want to update a single piece of data in the database, but it must be done at all its occurrences – else inconsistency.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2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Say the </a:t>
            </a:r>
            <a:r>
              <a:rPr lang="en-IN" sz="2200" b="1" kern="0" dirty="0" err="1">
                <a:latin typeface="Cambria" pitchFamily="18" charset="0"/>
                <a:ea typeface="Cambria" pitchFamily="18" charset="0"/>
                <a:cs typeface="Times New Roman" pitchFamily="18" charset="0"/>
              </a:rPr>
              <a:t>HOD_name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 is getting changed for Computer Science (CS), new HOD has joined now. 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2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So only one data should get updated. But for this table, as </a:t>
            </a:r>
            <a:r>
              <a:rPr lang="en-IN" sz="2200" b="1" kern="0" dirty="0" err="1">
                <a:latin typeface="Cambria" pitchFamily="18" charset="0"/>
                <a:ea typeface="Cambria" pitchFamily="18" charset="0"/>
                <a:cs typeface="Times New Roman" pitchFamily="18" charset="0"/>
              </a:rPr>
              <a:t>HOD_name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 exists in multiple places &amp; hence all places of </a:t>
            </a:r>
            <a:r>
              <a:rPr lang="en-IN" sz="2200" b="1" kern="0" dirty="0" err="1">
                <a:latin typeface="Cambria" pitchFamily="18" charset="0"/>
                <a:ea typeface="Cambria" pitchFamily="18" charset="0"/>
                <a:cs typeface="Times New Roman" pitchFamily="18" charset="0"/>
              </a:rPr>
              <a:t>HOD_name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 (all copies) for CS branch has to be updated. 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2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Problem – 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due to one data change, multiple existence of data value needs to get altered in a table 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 any one place missed  data inconsistency occurs.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200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Solution – </a:t>
            </a:r>
            <a:r>
              <a:rPr lang="en-IN" sz="22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what if we store all branch data in a separate table so that if any branch data gets changed then only one place needs to be updated , not multiple.</a:t>
            </a:r>
            <a:endParaRPr lang="en-IN" sz="2200" b="1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IN" sz="2200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3DEDD160-8031-49C6-912F-776137F17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6D3FED98-E12B-4C4C-B416-C23A690642CF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226" name="TextBox 7">
            <a:extLst>
              <a:ext uri="{FF2B5EF4-FFF2-40B4-BE49-F238E27FC236}">
                <a16:creationId xmlns:a16="http://schemas.microsoft.com/office/drawing/2014/main" id="{9FFD90DD-6FC0-4532-8FA9-98BA4CB2E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9227" name="Slide Number Placeholder 5">
            <a:extLst>
              <a:ext uri="{FF2B5EF4-FFF2-40B4-BE49-F238E27FC236}">
                <a16:creationId xmlns:a16="http://schemas.microsoft.com/office/drawing/2014/main" id="{A316C5AA-BC8F-47C2-A5BE-EB7BB250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09FF0BC-D130-48CD-87F0-C94907FF39D6}" type="slidenum">
              <a:rPr lang="en-US" altLang="en-US"/>
              <a:pPr/>
              <a:t>8</a:t>
            </a:fld>
            <a:endParaRPr lang="en-US" altLang="en-US"/>
          </a:p>
        </p:txBody>
      </p:sp>
      <p:pic>
        <p:nvPicPr>
          <p:cNvPr id="9228" name="Picture 6" descr="C:\Users\UEM\Desktop\UEM_New_Logo_05-04-2018.jpg">
            <a:extLst>
              <a:ext uri="{FF2B5EF4-FFF2-40B4-BE49-F238E27FC236}">
                <a16:creationId xmlns:a16="http://schemas.microsoft.com/office/drawing/2014/main" id="{CEF3A262-FECC-42A3-BB3B-460D1A44E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34029D7-3E52-47DB-AF54-4A28F074746A}"/>
              </a:ext>
            </a:extLst>
          </p:cNvPr>
          <p:cNvGraphicFramePr>
            <a:graphicFrameLocks/>
          </p:cNvGraphicFramePr>
          <p:nvPr/>
        </p:nvGraphicFramePr>
        <p:xfrm>
          <a:off x="76200" y="1447800"/>
          <a:ext cx="8915400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u="sng" dirty="0" err="1">
                          <a:latin typeface="Times New Roman" pitchFamily="18" charset="0"/>
                          <a:cs typeface="Times New Roman" pitchFamily="18" charset="0"/>
                        </a:rPr>
                        <a:t>S_id</a:t>
                      </a:r>
                      <a:endParaRPr lang="en-IN" sz="2400" b="1" u="sng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S_name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S_age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Br_code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Times New Roman" pitchFamily="18" charset="0"/>
                          <a:cs typeface="Times New Roman" pitchFamily="18" charset="0"/>
                        </a:rPr>
                        <a:t>Br_name</a:t>
                      </a:r>
                      <a:endParaRPr lang="en-IN" sz="24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 err="1">
                          <a:latin typeface="Times New Roman" pitchFamily="18" charset="0"/>
                          <a:cs typeface="Times New Roman" pitchFamily="18" charset="0"/>
                        </a:rPr>
                        <a:t>HOD_name</a:t>
                      </a:r>
                      <a:endParaRPr lang="en-IN" sz="1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XYZ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PQR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EEE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Times New Roman" pitchFamily="18" charset="0"/>
                          <a:cs typeface="Times New Roman" pitchFamily="18" charset="0"/>
                        </a:rPr>
                        <a:t>KLM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287" name="TextBox 7">
            <a:extLst>
              <a:ext uri="{FF2B5EF4-FFF2-40B4-BE49-F238E27FC236}">
                <a16:creationId xmlns:a16="http://schemas.microsoft.com/office/drawing/2014/main" id="{635FC089-294E-4925-A5C4-949A0803C9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843463"/>
            <a:ext cx="8686800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What about one branch’s HOD_name change?</a:t>
            </a:r>
          </a:p>
          <a:p>
            <a:endParaRPr lang="en-IN" altLang="en-US" sz="2400" b="1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IN" altLang="en-US" sz="24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All copies exsisting for that field in the table (here for CS branch – HOD_name change) three places need to be updated. </a:t>
            </a:r>
          </a:p>
        </p:txBody>
      </p: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6DB4E236-4044-4D4F-BEAF-8137D74CC1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8" y="2120900"/>
            <a:ext cx="982662" cy="0"/>
          </a:xfrm>
          <a:prstGeom prst="rect">
            <a:avLst/>
          </a:prstGeom>
          <a:solidFill>
            <a:srgbClr val="F796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/>
          </a:p>
        </p:txBody>
      </p:sp>
      <p:graphicFrame>
        <p:nvGraphicFramePr>
          <p:cNvPr id="10" name="Group 3">
            <a:extLst>
              <a:ext uri="{FF2B5EF4-FFF2-40B4-BE49-F238E27FC236}">
                <a16:creationId xmlns:a16="http://schemas.microsoft.com/office/drawing/2014/main" id="{7B3C15FE-A8AC-4E02-B4EA-C02AD61791C4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9144000" cy="1355725"/>
        </p:xfrm>
        <a:graphic>
          <a:graphicData uri="http://schemas.openxmlformats.org/drawingml/2006/table">
            <a:tbl>
              <a:tblPr/>
              <a:tblGrid>
                <a:gridCol w="1071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3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3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977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T="45677" marB="45677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mbria" pitchFamily="18" charset="0"/>
                          <a:ea typeface="+mn-ea"/>
                          <a:cs typeface="+mn-cs"/>
                        </a:rPr>
                        <a:t>UNIVERSITY OF ENGINEERING &amp; MANAGEMENT, KOLKATA</a:t>
                      </a:r>
                    </a:p>
                  </a:txBody>
                  <a:tcPr marT="45677" marB="45677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mbria" pitchFamily="18" charset="0"/>
                        <a:ea typeface="+mn-ea"/>
                        <a:cs typeface="+mn-cs"/>
                      </a:endParaRPr>
                    </a:p>
                  </a:txBody>
                  <a:tcPr marT="45677" marB="45677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250" name="TextBox 7">
            <a:extLst>
              <a:ext uri="{FF2B5EF4-FFF2-40B4-BE49-F238E27FC236}">
                <a16:creationId xmlns:a16="http://schemas.microsoft.com/office/drawing/2014/main" id="{8C04E15B-7933-4DE9-9D3A-FA27A6E03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438" y="1905000"/>
            <a:ext cx="80010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  <a:p>
            <a:pPr algn="ctr"/>
            <a:endParaRPr lang="en-US" altLang="en-US" sz="2200" b="1">
              <a:latin typeface="Cambria" panose="02040503050406030204" pitchFamily="18" charset="0"/>
            </a:endParaRPr>
          </a:p>
        </p:txBody>
      </p:sp>
      <p:sp>
        <p:nvSpPr>
          <p:cNvPr id="10251" name="Slide Number Placeholder 5">
            <a:extLst>
              <a:ext uri="{FF2B5EF4-FFF2-40B4-BE49-F238E27FC236}">
                <a16:creationId xmlns:a16="http://schemas.microsoft.com/office/drawing/2014/main" id="{1074DA60-0167-43ED-8FE5-2C3D53E8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DD038BB-3039-45D7-90A1-46173DA85257}" type="slidenum">
              <a:rPr lang="en-US" altLang="en-US"/>
              <a:pPr/>
              <a:t>9</a:t>
            </a:fld>
            <a:endParaRPr lang="en-US" altLang="en-US"/>
          </a:p>
        </p:txBody>
      </p:sp>
      <p:pic>
        <p:nvPicPr>
          <p:cNvPr id="10252" name="Picture 6" descr="C:\Users\UEM\Desktop\UEM_New_Logo_05-04-2018.jpg">
            <a:extLst>
              <a:ext uri="{FF2B5EF4-FFF2-40B4-BE49-F238E27FC236}">
                <a16:creationId xmlns:a16="http://schemas.microsoft.com/office/drawing/2014/main" id="{169C6E09-25FB-4CE4-B50D-8E22C4129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126206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5F60233-7E50-44B8-AD61-DBA24A830C26}"/>
              </a:ext>
            </a:extLst>
          </p:cNvPr>
          <p:cNvSpPr txBox="1">
            <a:spLocks/>
          </p:cNvSpPr>
          <p:nvPr/>
        </p:nvSpPr>
        <p:spPr bwMode="auto">
          <a:xfrm>
            <a:off x="457200" y="11430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IN" sz="3200" b="1" u="sng" kern="0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Times New Roman" pitchFamily="18" charset="0"/>
              </a:rPr>
              <a:t>DELETION ANOMALY</a:t>
            </a:r>
            <a:endParaRPr lang="en-IN" sz="3200" b="1" u="sng" kern="0" dirty="0">
              <a:solidFill>
                <a:schemeClr val="tx2"/>
              </a:solidFill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93CDDD0-E862-4BFE-94CD-578C84B4B6B4}"/>
              </a:ext>
            </a:extLst>
          </p:cNvPr>
          <p:cNvSpPr txBox="1">
            <a:spLocks/>
          </p:cNvSpPr>
          <p:nvPr/>
        </p:nvSpPr>
        <p:spPr bwMode="auto">
          <a:xfrm>
            <a:off x="457200" y="20574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If we delete some data (unwanted) from the database, then it causes the deletion of some other data (wanted).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If I delete the student data where s_name = F (unwanted)- student left the college , so with that student the total branch data about the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BRANCH – EEE is also been deleted form the table (but this data can be wanted for the university).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Problem –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</a:rPr>
              <a:t>Due to deleting unwanted student data from table, some wanted branch data is also getting deleted form the table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 WRONG APPROACH.</a:t>
            </a:r>
          </a:p>
          <a:p>
            <a:pPr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IN" sz="2400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Solution - </a:t>
            </a:r>
            <a:r>
              <a:rPr lang="en-IN" sz="2400" b="1" kern="0" dirty="0">
                <a:latin typeface="Cambria" pitchFamily="18" charset="0"/>
                <a:ea typeface="Cambria" pitchFamily="18" charset="0"/>
                <a:cs typeface="Times New Roman" pitchFamily="18" charset="0"/>
                <a:sym typeface="Wingdings" pitchFamily="2" charset="2"/>
              </a:rPr>
              <a:t>what if we can keep branch information in a separate table where all branch data can be stored irrespective of student existence.</a:t>
            </a:r>
            <a:endParaRPr lang="en-IN" sz="2400" kern="0" dirty="0">
              <a:latin typeface="Cambria" pitchFamily="18" charset="0"/>
              <a:ea typeface="Cambria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16506</TotalTime>
  <Words>1744</Words>
  <Application>Microsoft Office PowerPoint</Application>
  <PresentationFormat>On-screen Show (4:3)</PresentationFormat>
  <Paragraphs>751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Default Design</vt:lpstr>
      <vt:lpstr>UNIVERSITY OF ENGINEERING &amp; MANAGEMENT, KOLKATA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&amp; DISCUSSION  ON  NORMALIZATION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</dc:creator>
  <cp:lastModifiedBy>Unknown User</cp:lastModifiedBy>
  <cp:revision>1696</cp:revision>
  <dcterms:created xsi:type="dcterms:W3CDTF">2013-04-07T05:59:11Z</dcterms:created>
  <dcterms:modified xsi:type="dcterms:W3CDTF">2021-04-06T07:46:17Z</dcterms:modified>
</cp:coreProperties>
</file>